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media/image39.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8"/>
  </p:notesMasterIdLst>
  <p:sldIdLst>
    <p:sldId id="256" r:id="rId2"/>
    <p:sldId id="292" r:id="rId3"/>
    <p:sldId id="296" r:id="rId4"/>
    <p:sldId id="293" r:id="rId5"/>
    <p:sldId id="297" r:id="rId6"/>
    <p:sldId id="298" r:id="rId7"/>
    <p:sldId id="299" r:id="rId8"/>
    <p:sldId id="301" r:id="rId9"/>
    <p:sldId id="300"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3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859"/>
    <a:srgbClr val="FF99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969" autoAdjust="0"/>
  </p:normalViewPr>
  <p:slideViewPr>
    <p:cSldViewPr snapToGrid="0">
      <p:cViewPr varScale="1">
        <p:scale>
          <a:sx n="61" d="100"/>
          <a:sy n="61" d="100"/>
        </p:scale>
        <p:origin x="102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A7F6E-D901-4B48-AEA1-95F82168633E}" type="datetimeFigureOut">
              <a:rPr lang="en-GB" smtClean="0"/>
              <a:t>15/02/2021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3A004-D876-41B1-AB87-978DE1E01B3F}" type="slidenum">
              <a:rPr lang="en-GB" smtClean="0"/>
              <a:t>‹#›</a:t>
            </a:fld>
            <a:endParaRPr lang="en-GB"/>
          </a:p>
        </p:txBody>
      </p:sp>
    </p:spTree>
    <p:extLst>
      <p:ext uri="{BB962C8B-B14F-4D97-AF65-F5344CB8AC3E}">
        <p14:creationId xmlns:p14="http://schemas.microsoft.com/office/powerpoint/2010/main" val="799793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5" name="think-cell Slide" r:id="rId4" imgW="425" imgH="426" progId="TCLayout.ActiveDocument.1">
                  <p:embed/>
                </p:oleObj>
              </mc:Choice>
              <mc:Fallback>
                <p:oleObj name="think-cell Slide" r:id="rId4" imgW="425" imgH="42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descr="A group of people sitting at a table&#10;&#10;Description generated with very high confidence">
            <a:extLst>
              <a:ext uri="{FF2B5EF4-FFF2-40B4-BE49-F238E27FC236}">
                <a16:creationId xmlns:a16="http://schemas.microsoft.com/office/drawing/2014/main" id="{5231E1DB-78B2-47BE-B2C8-3D40581D9AC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192000" cy="5029200"/>
          </a:xfrm>
          <a:prstGeom prst="rect">
            <a:avLst/>
          </a:prstGeom>
        </p:spPr>
      </p:pic>
      <p:sp>
        <p:nvSpPr>
          <p:cNvPr id="8" name="Rectangle 7">
            <a:extLst>
              <a:ext uri="{FF2B5EF4-FFF2-40B4-BE49-F238E27FC236}">
                <a16:creationId xmlns:a16="http://schemas.microsoft.com/office/drawing/2014/main" id="{4DA07F9B-C816-48A1-B42E-556371DA48D1}"/>
              </a:ext>
            </a:extLst>
          </p:cNvPr>
          <p:cNvSpPr/>
          <p:nvPr userDrawn="1"/>
        </p:nvSpPr>
        <p:spPr>
          <a:xfrm>
            <a:off x="0" y="0"/>
            <a:ext cx="12192000" cy="5029200"/>
          </a:xfrm>
          <a:prstGeom prst="rect">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23D8E40-FDBE-46A0-9A0B-123E9AA3D356}"/>
              </a:ext>
            </a:extLst>
          </p:cNvPr>
          <p:cNvSpPr/>
          <p:nvPr userDrawn="1"/>
        </p:nvSpPr>
        <p:spPr>
          <a:xfrm>
            <a:off x="0" y="5029200"/>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25CA-745D-4BC0-AA06-EBEF50EA738F}"/>
              </a:ext>
            </a:extLst>
          </p:cNvPr>
          <p:cNvSpPr>
            <a:spLocks noGrp="1"/>
          </p:cNvSpPr>
          <p:nvPr>
            <p:ph type="ctrTitle"/>
          </p:nvPr>
        </p:nvSpPr>
        <p:spPr>
          <a:xfrm>
            <a:off x="300317" y="5549250"/>
            <a:ext cx="11634508" cy="500137"/>
          </a:xfrm>
        </p:spPr>
        <p:txBody>
          <a:bodyPr wrap="square" lIns="15240" tIns="7620" rIns="15240" bIns="7620" anchor="b">
            <a:spAutoFit/>
          </a:bodyPr>
          <a:lstStyle>
            <a:lvl1pPr algn="ctr">
              <a:defRPr sz="3500" b="1">
                <a:solidFill>
                  <a:schemeClr val="accent1"/>
                </a:solidFill>
              </a:defRPr>
            </a:lvl1pPr>
          </a:lstStyle>
          <a:p>
            <a:r>
              <a:rPr lang="en-US" dirty="0"/>
              <a:t>Click to edit Master title style</a:t>
            </a:r>
          </a:p>
        </p:txBody>
      </p:sp>
      <p:sp>
        <p:nvSpPr>
          <p:cNvPr id="3" name="Subtitle 2">
            <a:extLst>
              <a:ext uri="{FF2B5EF4-FFF2-40B4-BE49-F238E27FC236}">
                <a16:creationId xmlns:a16="http://schemas.microsoft.com/office/drawing/2014/main" id="{69084E31-0DDD-4236-AABB-65C91A25CE58}"/>
              </a:ext>
            </a:extLst>
          </p:cNvPr>
          <p:cNvSpPr>
            <a:spLocks noGrp="1"/>
          </p:cNvSpPr>
          <p:nvPr>
            <p:ph type="subTitle" idx="1"/>
          </p:nvPr>
        </p:nvSpPr>
        <p:spPr>
          <a:xfrm>
            <a:off x="300317" y="6141462"/>
            <a:ext cx="11634508" cy="264688"/>
          </a:xfrm>
        </p:spPr>
        <p:txBody>
          <a:bodyPr wrap="square" lIns="15240" tIns="7620" rIns="15240" bIns="7620">
            <a:sp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35868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C53266-8226-4323-93D8-8635471CF311}"/>
              </a:ext>
            </a:extLst>
          </p:cNvPr>
          <p:cNvSpPr/>
          <p:nvPr userDrawn="1"/>
        </p:nvSpPr>
        <p:spPr>
          <a:xfrm>
            <a:off x="0" y="-6"/>
            <a:ext cx="12191996" cy="685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Pentagon 37">
            <a:extLst>
              <a:ext uri="{FF2B5EF4-FFF2-40B4-BE49-F238E27FC236}">
                <a16:creationId xmlns:a16="http://schemas.microsoft.com/office/drawing/2014/main" id="{9787AEAF-CECE-47AD-BC55-6A8FA3B19CEE}"/>
              </a:ext>
            </a:extLst>
          </p:cNvPr>
          <p:cNvSpPr/>
          <p:nvPr userDrawn="1"/>
        </p:nvSpPr>
        <p:spPr>
          <a:xfrm flipH="1">
            <a:off x="5511800" y="-6"/>
            <a:ext cx="6680196" cy="6877110"/>
          </a:xfrm>
          <a:prstGeom prst="homePlate">
            <a:avLst>
              <a:gd name="adj" fmla="val 26731"/>
            </a:avLst>
          </a:prstGeom>
          <a:solidFill>
            <a:schemeClr val="accent2"/>
          </a:solidFill>
          <a:ln>
            <a:noFill/>
          </a:ln>
          <a:effectLst>
            <a:outerShdw blurRad="266700" dist="38100" dir="10800000" algn="r" rotWithShape="0">
              <a:prstClr val="black">
                <a:alpha val="7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A group of people sitting at a table&#10;&#10;Description generated with very high confidence">
            <a:extLst>
              <a:ext uri="{FF2B5EF4-FFF2-40B4-BE49-F238E27FC236}">
                <a16:creationId xmlns:a16="http://schemas.microsoft.com/office/drawing/2014/main" id="{B9A32EE4-838C-4AAA-98EA-7BC4D277D3BC}"/>
              </a:ext>
            </a:extLst>
          </p:cNvPr>
          <p:cNvPicPr>
            <a:picLocks noChangeAspect="1"/>
          </p:cNvPicPr>
          <p:nvPr userDrawn="1"/>
        </p:nvPicPr>
        <p:blipFill rotWithShape="1">
          <a:blip r:embed="rId2"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5511804" y="0"/>
            <a:ext cx="6680196" cy="6877105"/>
          </a:xfrm>
          <a:custGeom>
            <a:avLst/>
            <a:gdLst>
              <a:gd name="connsiteX0" fmla="*/ 1575203 w 5892796"/>
              <a:gd name="connsiteY0" fmla="*/ 0 h 6877105"/>
              <a:gd name="connsiteX1" fmla="*/ 5892796 w 5892796"/>
              <a:gd name="connsiteY1" fmla="*/ 0 h 6877105"/>
              <a:gd name="connsiteX2" fmla="*/ 5892796 w 5892796"/>
              <a:gd name="connsiteY2" fmla="*/ 6877105 h 6877105"/>
              <a:gd name="connsiteX3" fmla="*/ 1575201 w 5892796"/>
              <a:gd name="connsiteY3" fmla="*/ 6877105 h 6877105"/>
              <a:gd name="connsiteX4" fmla="*/ 0 w 5892796"/>
              <a:gd name="connsiteY4" fmla="*/ 3438555 h 68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796" h="6877105">
                <a:moveTo>
                  <a:pt x="1575203" y="0"/>
                </a:moveTo>
                <a:lnTo>
                  <a:pt x="5892796" y="0"/>
                </a:lnTo>
                <a:lnTo>
                  <a:pt x="5892796" y="6877105"/>
                </a:lnTo>
                <a:lnTo>
                  <a:pt x="1575201" y="6877105"/>
                </a:lnTo>
                <a:lnTo>
                  <a:pt x="0" y="3438555"/>
                </a:lnTo>
                <a:close/>
              </a:path>
            </a:pathLst>
          </a:custGeom>
        </p:spPr>
      </p:pic>
      <p:sp>
        <p:nvSpPr>
          <p:cNvPr id="21" name="Title 1">
            <a:extLst>
              <a:ext uri="{FF2B5EF4-FFF2-40B4-BE49-F238E27FC236}">
                <a16:creationId xmlns:a16="http://schemas.microsoft.com/office/drawing/2014/main" id="{43087EEB-636B-445E-BBE7-FD627965703E}"/>
              </a:ext>
            </a:extLst>
          </p:cNvPr>
          <p:cNvSpPr>
            <a:spLocks noGrp="1"/>
          </p:cNvSpPr>
          <p:nvPr>
            <p:ph type="ctrTitle" hasCustomPrompt="1"/>
          </p:nvPr>
        </p:nvSpPr>
        <p:spPr>
          <a:xfrm>
            <a:off x="330250" y="2933362"/>
            <a:ext cx="4272819" cy="680186"/>
          </a:xfrm>
        </p:spPr>
        <p:txBody>
          <a:bodyPr wrap="square" lIns="15240" tIns="7620" rIns="15240" bIns="7620" anchor="b">
            <a:spAutoFit/>
          </a:bodyPr>
          <a:lstStyle>
            <a:lvl1pPr algn="l">
              <a:defRPr sz="4800" b="1">
                <a:solidFill>
                  <a:schemeClr val="bg1"/>
                </a:solidFill>
              </a:defRPr>
            </a:lvl1pPr>
          </a:lstStyle>
          <a:p>
            <a:r>
              <a:rPr lang="en-US" dirty="0"/>
              <a:t>TRACKER</a:t>
            </a:r>
          </a:p>
        </p:txBody>
      </p:sp>
      <p:sp>
        <p:nvSpPr>
          <p:cNvPr id="25" name="Arrow: Pentagon 24">
            <a:extLst>
              <a:ext uri="{FF2B5EF4-FFF2-40B4-BE49-F238E27FC236}">
                <a16:creationId xmlns:a16="http://schemas.microsoft.com/office/drawing/2014/main" id="{1F9D5A14-1973-441D-927B-58943E42468D}"/>
              </a:ext>
            </a:extLst>
          </p:cNvPr>
          <p:cNvSpPr/>
          <p:nvPr userDrawn="1"/>
        </p:nvSpPr>
        <p:spPr>
          <a:xfrm flipH="1">
            <a:off x="5511804" y="0"/>
            <a:ext cx="6680196" cy="6877110"/>
          </a:xfrm>
          <a:prstGeom prst="homePlate">
            <a:avLst>
              <a:gd name="adj" fmla="val 26731"/>
            </a:avLst>
          </a:prstGeom>
          <a:solidFill>
            <a:schemeClr val="accent2">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78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62DE44B-329D-44C4-A098-54D67821F0BF}"/>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9"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262DE44B-329D-44C4-A098-54D67821F0B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149EF36-F9CE-4647-B169-9B37B99036E8}"/>
              </a:ext>
            </a:extLst>
          </p:cNvPr>
          <p:cNvSpPr>
            <a:spLocks noGrp="1"/>
          </p:cNvSpPr>
          <p:nvPr>
            <p:ph type="title"/>
          </p:nvPr>
        </p:nvSpPr>
        <p:spPr>
          <a:xfrm>
            <a:off x="324416" y="303636"/>
            <a:ext cx="10470584" cy="40318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1099A3-25D1-44D2-B255-78F583BF08A3}"/>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a:extLst>
              <a:ext uri="{FF2B5EF4-FFF2-40B4-BE49-F238E27FC236}">
                <a16:creationId xmlns:a16="http://schemas.microsoft.com/office/drawing/2014/main" id="{4385C4C7-F6B0-48E4-ACEC-649CC0F49C64}"/>
              </a:ext>
            </a:extLst>
          </p:cNvPr>
          <p:cNvSpPr>
            <a:spLocks noGrp="1"/>
          </p:cNvSpPr>
          <p:nvPr>
            <p:ph type="dt" sz="half" idx="10"/>
          </p:nvPr>
        </p:nvSpPr>
        <p:spPr/>
        <p:txBody>
          <a:bodyPr/>
          <a:lstStyle/>
          <a:p>
            <a:fld id="{C426BC5F-09C1-43F9-92E4-3807667E7453}" type="datetimeFigureOut">
              <a:rPr lang="en-US" smtClean="0"/>
              <a:t>15-Feb-21</a:t>
            </a:fld>
            <a:endParaRPr lang="en-US"/>
          </a:p>
        </p:txBody>
      </p:sp>
      <p:sp>
        <p:nvSpPr>
          <p:cNvPr id="5" name="Footer Placeholder 4">
            <a:extLst>
              <a:ext uri="{FF2B5EF4-FFF2-40B4-BE49-F238E27FC236}">
                <a16:creationId xmlns:a16="http://schemas.microsoft.com/office/drawing/2014/main" id="{ECDAD504-107D-4E14-8686-4209B335C8D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2532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46B626-92F4-449F-9587-B342F55F9C4B}"/>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3" name="think-cell Slide" r:id="rId4" imgW="347" imgH="348" progId="TCLayout.ActiveDocument.1">
                  <p:embed/>
                </p:oleObj>
              </mc:Choice>
              <mc:Fallback>
                <p:oleObj name="think-cell Slide" r:id="rId4" imgW="347" imgH="348" progId="TCLayout.ActiveDocument.1">
                  <p:embed/>
                  <p:pic>
                    <p:nvPicPr>
                      <p:cNvPr id="6" name="Object 5" hidden="1">
                        <a:extLst>
                          <a:ext uri="{FF2B5EF4-FFF2-40B4-BE49-F238E27FC236}">
                            <a16:creationId xmlns:a16="http://schemas.microsoft.com/office/drawing/2014/main" id="{FD46B626-92F4-449F-9587-B342F55F9C4B}"/>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2F64031-640B-4962-8CF9-EAD8AB4A604D}" type="datetimeFigureOut">
              <a:rPr lang="en-GB" smtClean="0"/>
              <a:t>15/02/2021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8F0A42-4B1E-4613-8C4D-AAA004DCF1D5}" type="slidenum">
              <a:rPr lang="en-GB" smtClean="0"/>
              <a:t>‹#›</a:t>
            </a:fld>
            <a:endParaRPr lang="en-GB"/>
          </a:p>
        </p:txBody>
      </p:sp>
    </p:spTree>
    <p:extLst>
      <p:ext uri="{BB962C8B-B14F-4D97-AF65-F5344CB8AC3E}">
        <p14:creationId xmlns:p14="http://schemas.microsoft.com/office/powerpoint/2010/main" val="122763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F64031-640B-4962-8CF9-EAD8AB4A604D}" type="datetimeFigureOut">
              <a:rPr lang="en-GB" smtClean="0"/>
              <a:t>15/02/2021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0D8F0A42-4B1E-4613-8C4D-AAA004DCF1D5}" type="slidenum">
              <a:rPr lang="en-GB" smtClean="0"/>
              <a:t>‹#›</a:t>
            </a:fld>
            <a:endParaRPr lang="en-GB"/>
          </a:p>
        </p:txBody>
      </p:sp>
    </p:spTree>
    <p:extLst>
      <p:ext uri="{BB962C8B-B14F-4D97-AF65-F5344CB8AC3E}">
        <p14:creationId xmlns:p14="http://schemas.microsoft.com/office/powerpoint/2010/main" val="26791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2" name="think-cell Slide" r:id="rId9" imgW="425" imgH="426" progId="TCLayout.ActiveDocument.1">
                  <p:embed/>
                </p:oleObj>
              </mc:Choice>
              <mc:Fallback>
                <p:oleObj name="think-cell Slide" r:id="rId9" imgW="425" imgH="426" progId="TCLayout.ActiveDocument.1">
                  <p:embed/>
                  <p:pic>
                    <p:nvPicPr>
                      <p:cNvPr id="6" name="Object 5"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20" name="Arrow: Pentagon 19">
            <a:extLst>
              <a:ext uri="{FF2B5EF4-FFF2-40B4-BE49-F238E27FC236}">
                <a16:creationId xmlns:a16="http://schemas.microsoft.com/office/drawing/2014/main" id="{26CDDB92-D8A7-4813-8A72-784E3B907D60}"/>
              </a:ext>
            </a:extLst>
          </p:cNvPr>
          <p:cNvSpPr/>
          <p:nvPr userDrawn="1"/>
        </p:nvSpPr>
        <p:spPr>
          <a:xfrm flipH="1">
            <a:off x="11746131" y="6324600"/>
            <a:ext cx="445869" cy="343180"/>
          </a:xfrm>
          <a:prstGeom prst="homePlate">
            <a:avLst>
              <a:gd name="adj" fmla="val 33686"/>
            </a:avLst>
          </a:prstGeom>
          <a:solidFill>
            <a:srgbClr val="EB3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otham Light" panose="02000603030000020004" pitchFamily="2" charset="0"/>
            </a:endParaRPr>
          </a:p>
        </p:txBody>
      </p:sp>
      <p:sp>
        <p:nvSpPr>
          <p:cNvPr id="2" name="Title Placeholder 1">
            <a:extLst>
              <a:ext uri="{FF2B5EF4-FFF2-40B4-BE49-F238E27FC236}">
                <a16:creationId xmlns:a16="http://schemas.microsoft.com/office/drawing/2014/main" id="{B57DE2E4-39FD-4747-A53E-5C87FACD236D}"/>
              </a:ext>
            </a:extLst>
          </p:cNvPr>
          <p:cNvSpPr>
            <a:spLocks noGrp="1"/>
          </p:cNvSpPr>
          <p:nvPr>
            <p:ph type="title"/>
          </p:nvPr>
        </p:nvSpPr>
        <p:spPr>
          <a:xfrm>
            <a:off x="324416" y="303636"/>
            <a:ext cx="11543168" cy="403187"/>
          </a:xfrm>
          <a:prstGeom prst="rect">
            <a:avLst/>
          </a:prstGeom>
        </p:spPr>
        <p:txBody>
          <a:bodyPr vert="horz" wrap="square" lIns="15240" tIns="7620" rIns="15240" bIns="7620" rtlCol="0" anchor="t"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D56DB6E4-BFBD-4EDA-AE3B-7A8FD4D4DFA1}"/>
              </a:ext>
            </a:extLst>
          </p:cNvPr>
          <p:cNvSpPr>
            <a:spLocks noGrp="1"/>
          </p:cNvSpPr>
          <p:nvPr>
            <p:ph type="body" idx="1"/>
          </p:nvPr>
        </p:nvSpPr>
        <p:spPr>
          <a:xfrm>
            <a:off x="324415" y="1145391"/>
            <a:ext cx="11543169" cy="1094146"/>
          </a:xfrm>
          <a:prstGeom prst="rect">
            <a:avLst/>
          </a:prstGeom>
        </p:spPr>
        <p:txBody>
          <a:bodyPr vert="horz" wrap="square" lIns="15240" tIns="7620" rIns="15240" bIns="76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a:extLst>
              <a:ext uri="{FF2B5EF4-FFF2-40B4-BE49-F238E27FC236}">
                <a16:creationId xmlns:a16="http://schemas.microsoft.com/office/drawing/2014/main" id="{E1D16D1C-E046-4EF6-8CD8-783F9A8C582A}"/>
              </a:ext>
            </a:extLst>
          </p:cNvPr>
          <p:cNvSpPr>
            <a:spLocks noGrp="1"/>
          </p:cNvSpPr>
          <p:nvPr>
            <p:ph type="dt" sz="half" idx="2"/>
          </p:nvPr>
        </p:nvSpPr>
        <p:spPr>
          <a:xfrm>
            <a:off x="324415" y="6538035"/>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Source: </a:t>
            </a:r>
            <a:endParaRPr lang="en-US" dirty="0"/>
          </a:p>
        </p:txBody>
      </p:sp>
      <p:sp>
        <p:nvSpPr>
          <p:cNvPr id="5" name="Footer Placeholder 4">
            <a:extLst>
              <a:ext uri="{FF2B5EF4-FFF2-40B4-BE49-F238E27FC236}">
                <a16:creationId xmlns:a16="http://schemas.microsoft.com/office/drawing/2014/main" id="{1BCE2C20-B1D5-4BC6-A6CA-6FA9F0B51320}"/>
              </a:ext>
            </a:extLst>
          </p:cNvPr>
          <p:cNvSpPr>
            <a:spLocks noGrp="1"/>
          </p:cNvSpPr>
          <p:nvPr>
            <p:ph type="ftr" sz="quarter" idx="3"/>
          </p:nvPr>
        </p:nvSpPr>
        <p:spPr>
          <a:xfrm>
            <a:off x="324415" y="6285068"/>
            <a:ext cx="11145393" cy="169277"/>
          </a:xfrm>
          <a:prstGeom prst="rect">
            <a:avLst/>
          </a:prstGeom>
        </p:spPr>
        <p:txBody>
          <a:bodyPr vert="horz" wrap="square" lIns="15240" tIns="7620" rIns="15240" bIns="7620" rtlCol="0" anchor="ctr">
            <a:spAutoFit/>
          </a:bodyPr>
          <a:lstStyle>
            <a:lvl1pPr algn="l">
              <a:defRPr sz="1000">
                <a:solidFill>
                  <a:schemeClr val="tx1"/>
                </a:solidFill>
                <a:latin typeface="Gotham Light" panose="02000603030000020004" pitchFamily="2" charset="0"/>
              </a:defRPr>
            </a:lvl1pPr>
          </a:lstStyle>
          <a:p>
            <a:r>
              <a:rPr lang="en-US"/>
              <a:t>Footnote:</a:t>
            </a:r>
            <a:endParaRPr lang="en-US" dirty="0"/>
          </a:p>
        </p:txBody>
      </p:sp>
      <p:cxnSp>
        <p:nvCxnSpPr>
          <p:cNvPr id="10" name="Straight Connector 9">
            <a:extLst>
              <a:ext uri="{FF2B5EF4-FFF2-40B4-BE49-F238E27FC236}">
                <a16:creationId xmlns:a16="http://schemas.microsoft.com/office/drawing/2014/main" id="{EA7873EB-6BAD-43C0-B870-0AE8D5E5C4CE}"/>
              </a:ext>
            </a:extLst>
          </p:cNvPr>
          <p:cNvCxnSpPr>
            <a:cxnSpLocks/>
            <a:stCxn id="20" idx="3"/>
          </p:cNvCxnSpPr>
          <p:nvPr userDrawn="1"/>
        </p:nvCxnSpPr>
        <p:spPr>
          <a:xfrm flipH="1">
            <a:off x="-4757" y="6496190"/>
            <a:ext cx="11750888" cy="0"/>
          </a:xfrm>
          <a:prstGeom prst="line">
            <a:avLst/>
          </a:prstGeom>
          <a:ln>
            <a:solidFill>
              <a:srgbClr val="EB3237"/>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F7D3A27-85EF-4023-A90F-B507F9C7BBC7}"/>
              </a:ext>
            </a:extLst>
          </p:cNvPr>
          <p:cNvSpPr/>
          <p:nvPr userDrawn="1"/>
        </p:nvSpPr>
        <p:spPr>
          <a:xfrm rot="5400000">
            <a:off x="-117580" y="394613"/>
            <a:ext cx="456392" cy="221232"/>
          </a:xfrm>
          <a:prstGeom prst="rect">
            <a:avLst/>
          </a:prstGeom>
          <a:solidFill>
            <a:srgbClr val="00A9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2" name="Slide Number Placeholder 5">
            <a:extLst>
              <a:ext uri="{FF2B5EF4-FFF2-40B4-BE49-F238E27FC236}">
                <a16:creationId xmlns:a16="http://schemas.microsoft.com/office/drawing/2014/main" id="{A6FFCF44-1256-40E2-AD34-39552A334BBE}"/>
              </a:ext>
            </a:extLst>
          </p:cNvPr>
          <p:cNvSpPr txBox="1">
            <a:spLocks/>
          </p:cNvSpPr>
          <p:nvPr userDrawn="1"/>
        </p:nvSpPr>
        <p:spPr>
          <a:xfrm>
            <a:off x="11860437" y="6411552"/>
            <a:ext cx="217256" cy="169277"/>
          </a:xfrm>
          <a:prstGeom prst="rect">
            <a:avLst/>
          </a:prstGeom>
        </p:spPr>
        <p:txBody>
          <a:bodyPr vert="horz" wrap="square" lIns="15240" tIns="7620" rIns="15240" bIns="7620" rtlCol="0" anchor="ctr">
            <a:spAutoFit/>
          </a:bodyP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9058DB-30C9-4F64-8719-9EAD4E263111}" type="slidenum">
              <a:rPr lang="en-US" smtClean="0">
                <a:solidFill>
                  <a:schemeClr val="bg1"/>
                </a:solidFill>
                <a:latin typeface="Gotham Light" panose="02000603030000020004" pitchFamily="2" charset="0"/>
              </a:rPr>
              <a:pPr/>
              <a:t>‹#›</a:t>
            </a:fld>
            <a:endParaRPr lang="en-US" dirty="0">
              <a:solidFill>
                <a:schemeClr val="bg1"/>
              </a:solidFill>
              <a:latin typeface="Gotham Light" panose="02000603030000020004" pitchFamily="2" charset="0"/>
            </a:endParaRPr>
          </a:p>
        </p:txBody>
      </p:sp>
      <p:pic>
        <p:nvPicPr>
          <p:cNvPr id="11" name="Picture 10"/>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0903352" y="222876"/>
            <a:ext cx="964232" cy="485129"/>
          </a:xfrm>
          <a:prstGeom prst="rect">
            <a:avLst/>
          </a:prstGeom>
        </p:spPr>
      </p:pic>
      <p:sp>
        <p:nvSpPr>
          <p:cNvPr id="8" name="MSIPCMContentMarking" descr="{&quot;HashCode&quot;:777030729,&quot;Placement&quot;:&quot;Footer&quot;}"/>
          <p:cNvSpPr txBox="1"/>
          <p:nvPr userDrawn="1"/>
        </p:nvSpPr>
        <p:spPr>
          <a:xfrm>
            <a:off x="0" y="6629836"/>
            <a:ext cx="1045461" cy="228163"/>
          </a:xfrm>
          <a:prstGeom prst="rect">
            <a:avLst/>
          </a:prstGeom>
          <a:noFill/>
        </p:spPr>
        <p:txBody>
          <a:bodyPr vert="horz" wrap="square" lIns="0" tIns="0" rIns="0" bIns="0" rtlCol="0" anchor="ctr" anchorCtr="1">
            <a:spAutoFit/>
          </a:bodyPr>
          <a:lstStyle/>
          <a:p>
            <a:pPr algn="l">
              <a:spcBef>
                <a:spcPts val="0"/>
              </a:spcBef>
              <a:spcAft>
                <a:spcPts val="0"/>
              </a:spcAft>
            </a:pPr>
            <a:r>
              <a:rPr lang="en-GB" sz="800">
                <a:solidFill>
                  <a:srgbClr val="000000"/>
                </a:solidFill>
                <a:latin typeface="Calibri" panose="020F0502020204030204" pitchFamily="34" charset="0"/>
              </a:rPr>
              <a:t>Sensitivity: Internal</a:t>
            </a:r>
            <a:endParaRPr lang="en-GB" sz="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8261954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txStyles>
    <p:title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1pPr>
      <a:lvl2pPr marL="457200" indent="-228600" algn="l" defTabSz="914400" rtl="0" eaLnBrk="1" latinLnBrk="0" hangingPunct="1">
        <a:lnSpc>
          <a:spcPct val="90000"/>
        </a:lnSpc>
        <a:spcBef>
          <a:spcPts val="500"/>
        </a:spcBef>
        <a:buClr>
          <a:schemeClr val="accent1"/>
        </a:buClr>
        <a:buFont typeface="Calibri" panose="020F0502020204030204" pitchFamily="34" charset="0"/>
        <a:buChar char="»"/>
        <a:defRPr sz="1600" kern="1200">
          <a:solidFill>
            <a:schemeClr val="tx1"/>
          </a:solidFill>
          <a:latin typeface="Gotham Light" panose="02000603030000020004" pitchFamily="2" charset="0"/>
          <a:ea typeface="+mn-ea"/>
          <a:cs typeface="+mn-cs"/>
        </a:defRPr>
      </a:lvl2pPr>
      <a:lvl3pPr marL="746125" indent="-228600" algn="l" defTabSz="914400" rtl="0" eaLnBrk="1" latinLnBrk="0" hangingPunct="1">
        <a:lnSpc>
          <a:spcPct val="90000"/>
        </a:lnSpc>
        <a:spcBef>
          <a:spcPts val="500"/>
        </a:spcBef>
        <a:buClr>
          <a:schemeClr val="accent1"/>
        </a:buClr>
        <a:buFont typeface="Calibri Light" panose="020F0302020204030204" pitchFamily="34" charset="0"/>
        <a:buChar char="̶"/>
        <a:defRPr sz="1600" kern="1200">
          <a:solidFill>
            <a:schemeClr val="tx1"/>
          </a:solidFill>
          <a:latin typeface="Gotham Light" panose="02000603030000020004" pitchFamily="2" charset="0"/>
          <a:ea typeface="+mn-ea"/>
          <a:cs typeface="+mn-cs"/>
        </a:defRPr>
      </a:lvl3pPr>
      <a:lvl4pPr marL="974725"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Gotham Light" panose="02000603030000020004" pitchFamily="2"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goo.gl/Vcjjyp" TargetMode="External"/><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hyperlink" Target="https://goo.gl/Hc5Bh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5"/>
          <p:cNvPicPr preferRelativeResize="0"/>
          <p:nvPr/>
        </p:nvPicPr>
        <p:blipFill/>
        <p:spPr>
          <a:xfrm>
            <a:off x="1588" y="1588"/>
            <a:ext cx="1588" cy="1588"/>
          </a:xfrm>
          <a:prstGeom prst="rect">
            <a:avLst/>
          </a:prstGeom>
          <a:noFill/>
          <a:ln>
            <a:noFill/>
          </a:ln>
        </p:spPr>
      </p:pic>
      <p:pic>
        <p:nvPicPr>
          <p:cNvPr id="41" name="Google Shape;41;p5"/>
          <p:cNvPicPr preferRelativeResize="0"/>
          <p:nvPr/>
        </p:nvPicPr>
        <p:blipFill rotWithShape="1">
          <a:blip r:embed="rId3">
            <a:alphaModFix/>
          </a:blip>
          <a:srcRect/>
          <a:stretch/>
        </p:blipFill>
        <p:spPr>
          <a:xfrm>
            <a:off x="6627440" y="1890187"/>
            <a:ext cx="4901399" cy="2450700"/>
          </a:xfrm>
          <a:prstGeom prst="rect">
            <a:avLst/>
          </a:prstGeom>
          <a:noFill/>
          <a:ln>
            <a:noFill/>
          </a:ln>
        </p:spPr>
      </p:pic>
      <p:sp>
        <p:nvSpPr>
          <p:cNvPr id="6" name="TextBox 5">
            <a:extLst>
              <a:ext uri="{FF2B5EF4-FFF2-40B4-BE49-F238E27FC236}">
                <a16:creationId xmlns:a16="http://schemas.microsoft.com/office/drawing/2014/main" id="{DEAB9BB9-CA2B-4718-9A01-1B7B91835C39}"/>
              </a:ext>
            </a:extLst>
          </p:cNvPr>
          <p:cNvSpPr txBox="1"/>
          <p:nvPr/>
        </p:nvSpPr>
        <p:spPr>
          <a:xfrm>
            <a:off x="119466" y="2532274"/>
            <a:ext cx="5413564" cy="1754326"/>
          </a:xfrm>
          <a:prstGeom prst="rect">
            <a:avLst/>
          </a:prstGeom>
          <a:noFill/>
        </p:spPr>
        <p:txBody>
          <a:bodyPr wrap="square" rtlCol="0">
            <a:spAutoFit/>
          </a:bodyPr>
          <a:lstStyle/>
          <a:p>
            <a:pPr algn="l"/>
            <a:r>
              <a:rPr lang="en-GB" sz="3600" b="1" dirty="0">
                <a:solidFill>
                  <a:schemeClr val="bg1"/>
                </a:solidFill>
                <a:latin typeface="Gotham Light" pitchFamily="50" charset="0"/>
                <a:ea typeface="+mj-ea"/>
                <a:cs typeface="+mj-cs"/>
              </a:rPr>
              <a:t>A workshop on Python Programming and Artificial Intelligence for Teachers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EAD3FF87-E1DA-4FA7-86A8-668402296E61}"/>
              </a:ext>
            </a:extLst>
          </p:cNvPr>
          <p:cNvPicPr>
            <a:picLocks noChangeAspect="1"/>
          </p:cNvPicPr>
          <p:nvPr/>
        </p:nvPicPr>
        <p:blipFill>
          <a:blip r:embed="rId2"/>
          <a:stretch>
            <a:fillRect/>
          </a:stretch>
        </p:blipFill>
        <p:spPr>
          <a:xfrm>
            <a:off x="1042987" y="862012"/>
            <a:ext cx="10106025" cy="5133975"/>
          </a:xfrm>
          <a:prstGeom prst="rect">
            <a:avLst/>
          </a:prstGeom>
        </p:spPr>
      </p:pic>
    </p:spTree>
    <p:extLst>
      <p:ext uri="{BB962C8B-B14F-4D97-AF65-F5344CB8AC3E}">
        <p14:creationId xmlns:p14="http://schemas.microsoft.com/office/powerpoint/2010/main" val="2633084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EAD3FF87-E1DA-4FA7-86A8-668402296E61}"/>
              </a:ext>
            </a:extLst>
          </p:cNvPr>
          <p:cNvPicPr>
            <a:picLocks noChangeAspect="1"/>
          </p:cNvPicPr>
          <p:nvPr/>
        </p:nvPicPr>
        <p:blipFill>
          <a:blip r:embed="rId2"/>
          <a:stretch>
            <a:fillRect/>
          </a:stretch>
        </p:blipFill>
        <p:spPr>
          <a:xfrm>
            <a:off x="1042987" y="862012"/>
            <a:ext cx="10106025" cy="5133975"/>
          </a:xfrm>
          <a:prstGeom prst="rect">
            <a:avLst/>
          </a:prstGeom>
        </p:spPr>
      </p:pic>
    </p:spTree>
    <p:extLst>
      <p:ext uri="{BB962C8B-B14F-4D97-AF65-F5344CB8AC3E}">
        <p14:creationId xmlns:p14="http://schemas.microsoft.com/office/powerpoint/2010/main" val="304957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3" name="Picture 2">
            <a:extLst>
              <a:ext uri="{FF2B5EF4-FFF2-40B4-BE49-F238E27FC236}">
                <a16:creationId xmlns:a16="http://schemas.microsoft.com/office/drawing/2014/main" id="{648EEA17-BAF3-4CD7-B2B1-81CAFD2A8ED8}"/>
              </a:ext>
            </a:extLst>
          </p:cNvPr>
          <p:cNvPicPr>
            <a:picLocks noChangeAspect="1"/>
          </p:cNvPicPr>
          <p:nvPr/>
        </p:nvPicPr>
        <p:blipFill>
          <a:blip r:embed="rId2"/>
          <a:stretch>
            <a:fillRect/>
          </a:stretch>
        </p:blipFill>
        <p:spPr>
          <a:xfrm>
            <a:off x="1133475" y="928687"/>
            <a:ext cx="9925050" cy="5000625"/>
          </a:xfrm>
          <a:prstGeom prst="rect">
            <a:avLst/>
          </a:prstGeom>
        </p:spPr>
      </p:pic>
    </p:spTree>
    <p:extLst>
      <p:ext uri="{BB962C8B-B14F-4D97-AF65-F5344CB8AC3E}">
        <p14:creationId xmlns:p14="http://schemas.microsoft.com/office/powerpoint/2010/main" val="117974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F29F5E4E-1848-4164-AB4B-98D4F0E31072}"/>
              </a:ext>
            </a:extLst>
          </p:cNvPr>
          <p:cNvPicPr>
            <a:picLocks noChangeAspect="1"/>
          </p:cNvPicPr>
          <p:nvPr/>
        </p:nvPicPr>
        <p:blipFill>
          <a:blip r:embed="rId2"/>
          <a:stretch>
            <a:fillRect/>
          </a:stretch>
        </p:blipFill>
        <p:spPr>
          <a:xfrm>
            <a:off x="1104900" y="990600"/>
            <a:ext cx="9982200" cy="4876800"/>
          </a:xfrm>
          <a:prstGeom prst="rect">
            <a:avLst/>
          </a:prstGeom>
        </p:spPr>
      </p:pic>
    </p:spTree>
    <p:extLst>
      <p:ext uri="{BB962C8B-B14F-4D97-AF65-F5344CB8AC3E}">
        <p14:creationId xmlns:p14="http://schemas.microsoft.com/office/powerpoint/2010/main" val="715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3" name="Picture 2">
            <a:extLst>
              <a:ext uri="{FF2B5EF4-FFF2-40B4-BE49-F238E27FC236}">
                <a16:creationId xmlns:a16="http://schemas.microsoft.com/office/drawing/2014/main" id="{F233BCFD-5F51-43C5-8683-F62F87643892}"/>
              </a:ext>
            </a:extLst>
          </p:cNvPr>
          <p:cNvPicPr>
            <a:picLocks noChangeAspect="1"/>
          </p:cNvPicPr>
          <p:nvPr/>
        </p:nvPicPr>
        <p:blipFill>
          <a:blip r:embed="rId2"/>
          <a:stretch>
            <a:fillRect/>
          </a:stretch>
        </p:blipFill>
        <p:spPr>
          <a:xfrm>
            <a:off x="1157287" y="842962"/>
            <a:ext cx="9877425" cy="5172075"/>
          </a:xfrm>
          <a:prstGeom prst="rect">
            <a:avLst/>
          </a:prstGeom>
        </p:spPr>
      </p:pic>
    </p:spTree>
    <p:extLst>
      <p:ext uri="{BB962C8B-B14F-4D97-AF65-F5344CB8AC3E}">
        <p14:creationId xmlns:p14="http://schemas.microsoft.com/office/powerpoint/2010/main" val="2178233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00AE5ED1-F5AD-4009-9D29-0DE42FBA0A60}"/>
              </a:ext>
            </a:extLst>
          </p:cNvPr>
          <p:cNvPicPr>
            <a:picLocks noChangeAspect="1"/>
          </p:cNvPicPr>
          <p:nvPr/>
        </p:nvPicPr>
        <p:blipFill>
          <a:blip r:embed="rId2"/>
          <a:stretch>
            <a:fillRect/>
          </a:stretch>
        </p:blipFill>
        <p:spPr>
          <a:xfrm>
            <a:off x="1252537" y="942975"/>
            <a:ext cx="9686925" cy="4972050"/>
          </a:xfrm>
          <a:prstGeom prst="rect">
            <a:avLst/>
          </a:prstGeom>
        </p:spPr>
      </p:pic>
    </p:spTree>
    <p:extLst>
      <p:ext uri="{BB962C8B-B14F-4D97-AF65-F5344CB8AC3E}">
        <p14:creationId xmlns:p14="http://schemas.microsoft.com/office/powerpoint/2010/main" val="827425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4" name="Picture 3">
            <a:extLst>
              <a:ext uri="{FF2B5EF4-FFF2-40B4-BE49-F238E27FC236}">
                <a16:creationId xmlns:a16="http://schemas.microsoft.com/office/drawing/2014/main" id="{E8EFF79C-6F66-4078-9DB8-725FB050AC21}"/>
              </a:ext>
            </a:extLst>
          </p:cNvPr>
          <p:cNvPicPr>
            <a:picLocks noChangeAspect="1"/>
          </p:cNvPicPr>
          <p:nvPr/>
        </p:nvPicPr>
        <p:blipFill>
          <a:blip r:embed="rId2"/>
          <a:stretch>
            <a:fillRect/>
          </a:stretch>
        </p:blipFill>
        <p:spPr>
          <a:xfrm>
            <a:off x="1157287" y="909637"/>
            <a:ext cx="9877425" cy="5038725"/>
          </a:xfrm>
          <a:prstGeom prst="rect">
            <a:avLst/>
          </a:prstGeom>
        </p:spPr>
      </p:pic>
    </p:spTree>
    <p:extLst>
      <p:ext uri="{BB962C8B-B14F-4D97-AF65-F5344CB8AC3E}">
        <p14:creationId xmlns:p14="http://schemas.microsoft.com/office/powerpoint/2010/main" val="101677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3" name="Picture 2">
            <a:extLst>
              <a:ext uri="{FF2B5EF4-FFF2-40B4-BE49-F238E27FC236}">
                <a16:creationId xmlns:a16="http://schemas.microsoft.com/office/drawing/2014/main" id="{A0D45FEC-993A-470E-8C0D-5CC2338B3934}"/>
              </a:ext>
            </a:extLst>
          </p:cNvPr>
          <p:cNvPicPr>
            <a:picLocks noChangeAspect="1"/>
          </p:cNvPicPr>
          <p:nvPr/>
        </p:nvPicPr>
        <p:blipFill>
          <a:blip r:embed="rId2"/>
          <a:stretch>
            <a:fillRect/>
          </a:stretch>
        </p:blipFill>
        <p:spPr>
          <a:xfrm>
            <a:off x="1128712" y="1081087"/>
            <a:ext cx="9934575" cy="4695825"/>
          </a:xfrm>
          <a:prstGeom prst="rect">
            <a:avLst/>
          </a:prstGeom>
        </p:spPr>
      </p:pic>
    </p:spTree>
    <p:extLst>
      <p:ext uri="{BB962C8B-B14F-4D97-AF65-F5344CB8AC3E}">
        <p14:creationId xmlns:p14="http://schemas.microsoft.com/office/powerpoint/2010/main" val="1269102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Types of Machine Learning</a:t>
            </a:r>
          </a:p>
        </p:txBody>
      </p:sp>
      <p:pic>
        <p:nvPicPr>
          <p:cNvPr id="4" name="Picture 3">
            <a:extLst>
              <a:ext uri="{FF2B5EF4-FFF2-40B4-BE49-F238E27FC236}">
                <a16:creationId xmlns:a16="http://schemas.microsoft.com/office/drawing/2014/main" id="{8107D641-D0CF-4008-83EF-889963880443}"/>
              </a:ext>
            </a:extLst>
          </p:cNvPr>
          <p:cNvPicPr>
            <a:picLocks noChangeAspect="1"/>
          </p:cNvPicPr>
          <p:nvPr/>
        </p:nvPicPr>
        <p:blipFill>
          <a:blip r:embed="rId2"/>
          <a:stretch>
            <a:fillRect/>
          </a:stretch>
        </p:blipFill>
        <p:spPr>
          <a:xfrm>
            <a:off x="1252537" y="962025"/>
            <a:ext cx="9686925" cy="4933950"/>
          </a:xfrm>
          <a:prstGeom prst="rect">
            <a:avLst/>
          </a:prstGeom>
        </p:spPr>
      </p:pic>
    </p:spTree>
    <p:extLst>
      <p:ext uri="{BB962C8B-B14F-4D97-AF65-F5344CB8AC3E}">
        <p14:creationId xmlns:p14="http://schemas.microsoft.com/office/powerpoint/2010/main" val="272980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Types of Machine Learning</a:t>
            </a:r>
          </a:p>
        </p:txBody>
      </p:sp>
      <p:pic>
        <p:nvPicPr>
          <p:cNvPr id="3" name="Picture 2">
            <a:extLst>
              <a:ext uri="{FF2B5EF4-FFF2-40B4-BE49-F238E27FC236}">
                <a16:creationId xmlns:a16="http://schemas.microsoft.com/office/drawing/2014/main" id="{8985A0A6-DD2F-43E0-B784-F89FC21A9467}"/>
              </a:ext>
            </a:extLst>
          </p:cNvPr>
          <p:cNvPicPr>
            <a:picLocks noChangeAspect="1"/>
          </p:cNvPicPr>
          <p:nvPr/>
        </p:nvPicPr>
        <p:blipFill>
          <a:blip r:embed="rId2"/>
          <a:stretch>
            <a:fillRect/>
          </a:stretch>
        </p:blipFill>
        <p:spPr>
          <a:xfrm>
            <a:off x="1081087" y="919162"/>
            <a:ext cx="10029825" cy="5019675"/>
          </a:xfrm>
          <a:prstGeom prst="rect">
            <a:avLst/>
          </a:prstGeom>
        </p:spPr>
      </p:pic>
    </p:spTree>
    <p:extLst>
      <p:ext uri="{BB962C8B-B14F-4D97-AF65-F5344CB8AC3E}">
        <p14:creationId xmlns:p14="http://schemas.microsoft.com/office/powerpoint/2010/main" val="2776961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8AEA-AF26-4BED-89A9-82893606AA8C}"/>
              </a:ext>
            </a:extLst>
          </p:cNvPr>
          <p:cNvSpPr>
            <a:spLocks noGrp="1"/>
          </p:cNvSpPr>
          <p:nvPr>
            <p:ph type="title"/>
          </p:nvPr>
        </p:nvSpPr>
        <p:spPr>
          <a:xfrm>
            <a:off x="324416" y="778181"/>
            <a:ext cx="11543168" cy="1344984"/>
          </a:xfrm>
        </p:spPr>
        <p:txBody>
          <a:bodyPr/>
          <a:lstStyle/>
          <a:p>
            <a:pPr algn="ctr"/>
            <a:r>
              <a:rPr lang="en-GB" sz="4800" dirty="0"/>
              <a:t>There is so much Interest in Artificial Intelligence </a:t>
            </a:r>
          </a:p>
        </p:txBody>
      </p:sp>
      <p:pic>
        <p:nvPicPr>
          <p:cNvPr id="3" name="Picture 2">
            <a:extLst>
              <a:ext uri="{FF2B5EF4-FFF2-40B4-BE49-F238E27FC236}">
                <a16:creationId xmlns:a16="http://schemas.microsoft.com/office/drawing/2014/main" id="{670BA5C5-22F8-4B9C-8DB2-FD0C14416CA8}"/>
              </a:ext>
            </a:extLst>
          </p:cNvPr>
          <p:cNvPicPr/>
          <p:nvPr/>
        </p:nvPicPr>
        <p:blipFill>
          <a:blip r:embed="rId2"/>
          <a:stretch/>
        </p:blipFill>
        <p:spPr>
          <a:xfrm>
            <a:off x="2926920" y="2244739"/>
            <a:ext cx="6338160" cy="3835080"/>
          </a:xfrm>
          <a:prstGeom prst="rect">
            <a:avLst/>
          </a:prstGeom>
          <a:ln>
            <a:noFill/>
          </a:ln>
        </p:spPr>
      </p:pic>
    </p:spTree>
    <p:extLst>
      <p:ext uri="{BB962C8B-B14F-4D97-AF65-F5344CB8AC3E}">
        <p14:creationId xmlns:p14="http://schemas.microsoft.com/office/powerpoint/2010/main" val="295655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Types of Machine Learning</a:t>
            </a:r>
          </a:p>
        </p:txBody>
      </p:sp>
      <p:pic>
        <p:nvPicPr>
          <p:cNvPr id="4" name="Picture 3">
            <a:extLst>
              <a:ext uri="{FF2B5EF4-FFF2-40B4-BE49-F238E27FC236}">
                <a16:creationId xmlns:a16="http://schemas.microsoft.com/office/drawing/2014/main" id="{D2A2D895-99E1-4496-8C3E-96E87DE252E4}"/>
              </a:ext>
            </a:extLst>
          </p:cNvPr>
          <p:cNvPicPr>
            <a:picLocks noChangeAspect="1"/>
          </p:cNvPicPr>
          <p:nvPr/>
        </p:nvPicPr>
        <p:blipFill>
          <a:blip r:embed="rId2"/>
          <a:stretch>
            <a:fillRect/>
          </a:stretch>
        </p:blipFill>
        <p:spPr>
          <a:xfrm>
            <a:off x="1214437" y="809625"/>
            <a:ext cx="9763125" cy="5238750"/>
          </a:xfrm>
          <a:prstGeom prst="rect">
            <a:avLst/>
          </a:prstGeom>
        </p:spPr>
      </p:pic>
    </p:spTree>
    <p:extLst>
      <p:ext uri="{BB962C8B-B14F-4D97-AF65-F5344CB8AC3E}">
        <p14:creationId xmlns:p14="http://schemas.microsoft.com/office/powerpoint/2010/main" val="297932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Types of Machine Learning</a:t>
            </a:r>
          </a:p>
        </p:txBody>
      </p:sp>
      <p:pic>
        <p:nvPicPr>
          <p:cNvPr id="5" name="Picture 4">
            <a:extLst>
              <a:ext uri="{FF2B5EF4-FFF2-40B4-BE49-F238E27FC236}">
                <a16:creationId xmlns:a16="http://schemas.microsoft.com/office/drawing/2014/main" id="{560C3CDB-D38A-4BE1-BF74-A5EB07F1894D}"/>
              </a:ext>
            </a:extLst>
          </p:cNvPr>
          <p:cNvPicPr>
            <a:picLocks noChangeAspect="1"/>
          </p:cNvPicPr>
          <p:nvPr/>
        </p:nvPicPr>
        <p:blipFill>
          <a:blip r:embed="rId2"/>
          <a:stretch>
            <a:fillRect/>
          </a:stretch>
        </p:blipFill>
        <p:spPr>
          <a:xfrm>
            <a:off x="531556" y="1339269"/>
            <a:ext cx="11128888" cy="4179461"/>
          </a:xfrm>
          <a:prstGeom prst="rect">
            <a:avLst/>
          </a:prstGeom>
        </p:spPr>
      </p:pic>
    </p:spTree>
    <p:extLst>
      <p:ext uri="{BB962C8B-B14F-4D97-AF65-F5344CB8AC3E}">
        <p14:creationId xmlns:p14="http://schemas.microsoft.com/office/powerpoint/2010/main" val="2128599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Classification of Problems solved by Machine Learning</a:t>
            </a:r>
          </a:p>
        </p:txBody>
      </p:sp>
      <p:pic>
        <p:nvPicPr>
          <p:cNvPr id="3" name="Picture 2">
            <a:extLst>
              <a:ext uri="{FF2B5EF4-FFF2-40B4-BE49-F238E27FC236}">
                <a16:creationId xmlns:a16="http://schemas.microsoft.com/office/drawing/2014/main" id="{BA46B691-4E3C-4A17-BD84-8CB63689944F}"/>
              </a:ext>
            </a:extLst>
          </p:cNvPr>
          <p:cNvPicPr>
            <a:picLocks noChangeAspect="1"/>
          </p:cNvPicPr>
          <p:nvPr/>
        </p:nvPicPr>
        <p:blipFill>
          <a:blip r:embed="rId2"/>
          <a:stretch>
            <a:fillRect/>
          </a:stretch>
        </p:blipFill>
        <p:spPr>
          <a:xfrm>
            <a:off x="1051763" y="1290454"/>
            <a:ext cx="10088473" cy="4277092"/>
          </a:xfrm>
          <a:prstGeom prst="rect">
            <a:avLst/>
          </a:prstGeom>
        </p:spPr>
      </p:pic>
    </p:spTree>
    <p:extLst>
      <p:ext uri="{BB962C8B-B14F-4D97-AF65-F5344CB8AC3E}">
        <p14:creationId xmlns:p14="http://schemas.microsoft.com/office/powerpoint/2010/main" val="3360230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Limitations of Machine Learning</a:t>
            </a:r>
          </a:p>
        </p:txBody>
      </p:sp>
      <p:pic>
        <p:nvPicPr>
          <p:cNvPr id="4" name="Picture 3">
            <a:extLst>
              <a:ext uri="{FF2B5EF4-FFF2-40B4-BE49-F238E27FC236}">
                <a16:creationId xmlns:a16="http://schemas.microsoft.com/office/drawing/2014/main" id="{F9B73330-AE8E-46A9-B596-E7AF381093C2}"/>
              </a:ext>
            </a:extLst>
          </p:cNvPr>
          <p:cNvPicPr>
            <a:picLocks noChangeAspect="1"/>
          </p:cNvPicPr>
          <p:nvPr/>
        </p:nvPicPr>
        <p:blipFill>
          <a:blip r:embed="rId2"/>
          <a:stretch>
            <a:fillRect/>
          </a:stretch>
        </p:blipFill>
        <p:spPr>
          <a:xfrm>
            <a:off x="985837" y="1390650"/>
            <a:ext cx="10220325" cy="4076700"/>
          </a:xfrm>
          <a:prstGeom prst="rect">
            <a:avLst/>
          </a:prstGeom>
        </p:spPr>
      </p:pic>
      <p:sp>
        <p:nvSpPr>
          <p:cNvPr id="5" name="Title 1">
            <a:extLst>
              <a:ext uri="{FF2B5EF4-FFF2-40B4-BE49-F238E27FC236}">
                <a16:creationId xmlns:a16="http://schemas.microsoft.com/office/drawing/2014/main" id="{2011EDC2-2C97-4901-8180-81C586A22DEA}"/>
              </a:ext>
            </a:extLst>
          </p:cNvPr>
          <p:cNvSpPr txBox="1">
            <a:spLocks/>
          </p:cNvSpPr>
          <p:nvPr/>
        </p:nvSpPr>
        <p:spPr>
          <a:xfrm>
            <a:off x="3837391" y="5637190"/>
            <a:ext cx="4517216" cy="458587"/>
          </a:xfrm>
          <a:prstGeom prst="rect">
            <a:avLst/>
          </a:prstGeom>
        </p:spPr>
        <p:txBody>
          <a:bodyPr vert="horz" wrap="square" lIns="15240" tIns="7620" rIns="15240" bIns="7620" rtlCol="0" anchor="t" anchorCtr="0">
            <a:spAutoFit/>
          </a:bodyPr>
          <a:lst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a:lstStyle>
          <a:p>
            <a:r>
              <a:rPr lang="en-GB" sz="3200" dirty="0"/>
              <a:t>“Curse of Dimensionality”</a:t>
            </a:r>
          </a:p>
        </p:txBody>
      </p:sp>
    </p:spTree>
    <p:extLst>
      <p:ext uri="{BB962C8B-B14F-4D97-AF65-F5344CB8AC3E}">
        <p14:creationId xmlns:p14="http://schemas.microsoft.com/office/powerpoint/2010/main" val="2536225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Why Deep learning?</a:t>
            </a:r>
          </a:p>
        </p:txBody>
      </p:sp>
      <p:sp>
        <p:nvSpPr>
          <p:cNvPr id="5" name="Title 1">
            <a:extLst>
              <a:ext uri="{FF2B5EF4-FFF2-40B4-BE49-F238E27FC236}">
                <a16:creationId xmlns:a16="http://schemas.microsoft.com/office/drawing/2014/main" id="{2011EDC2-2C97-4901-8180-81C586A22DEA}"/>
              </a:ext>
            </a:extLst>
          </p:cNvPr>
          <p:cNvSpPr txBox="1">
            <a:spLocks/>
          </p:cNvSpPr>
          <p:nvPr/>
        </p:nvSpPr>
        <p:spPr>
          <a:xfrm>
            <a:off x="324415" y="4853275"/>
            <a:ext cx="11675328" cy="1677382"/>
          </a:xfrm>
          <a:prstGeom prst="rect">
            <a:avLst/>
          </a:prstGeom>
        </p:spPr>
        <p:txBody>
          <a:bodyPr vert="horz" wrap="square" lIns="15240" tIns="7620" rIns="15240" bIns="7620" rtlCol="0" anchor="t" anchorCtr="0">
            <a:spAutoFit/>
          </a:bodyPr>
          <a:lstStyle>
            <a:lvl1pPr algn="l" defTabSz="914400" rtl="0" eaLnBrk="1" latinLnBrk="0" hangingPunct="1">
              <a:lnSpc>
                <a:spcPct val="90000"/>
              </a:lnSpc>
              <a:spcBef>
                <a:spcPct val="0"/>
              </a:spcBef>
              <a:buNone/>
              <a:defRPr sz="2800" b="1" kern="1200">
                <a:solidFill>
                  <a:srgbClr val="423C89"/>
                </a:solidFill>
                <a:latin typeface="Gotham Light" panose="02000603030000020004" pitchFamily="2" charset="0"/>
                <a:ea typeface="+mj-ea"/>
                <a:cs typeface="+mj-cs"/>
              </a:defRPr>
            </a:lvl1pPr>
          </a:lstStyle>
          <a:p>
            <a:pPr algn="just"/>
            <a:r>
              <a:rPr lang="en-GB" sz="2400" b="0" dirty="0">
                <a:solidFill>
                  <a:schemeClr val="tx1"/>
                </a:solidFill>
              </a:rPr>
              <a:t>One of the big challenges with traditional Machine Learning model is a process called Feature extraction. For complex problems such as object recognition, this is a huge challenge.</a:t>
            </a:r>
          </a:p>
          <a:p>
            <a:pPr algn="just"/>
            <a:endParaRPr lang="en-GB" sz="2400" b="0" dirty="0">
              <a:solidFill>
                <a:schemeClr val="tx1"/>
              </a:solidFill>
            </a:endParaRPr>
          </a:p>
          <a:p>
            <a:pPr algn="just"/>
            <a:r>
              <a:rPr lang="en-GB" sz="2400" b="0" dirty="0">
                <a:solidFill>
                  <a:schemeClr val="tx1"/>
                </a:solidFill>
              </a:rPr>
              <a:t>Deep Learning models are capable of focussing on the right features themselves, requiring little guidance from the programmers</a:t>
            </a:r>
          </a:p>
        </p:txBody>
      </p:sp>
      <p:pic>
        <p:nvPicPr>
          <p:cNvPr id="6" name="Picture 5">
            <a:extLst>
              <a:ext uri="{FF2B5EF4-FFF2-40B4-BE49-F238E27FC236}">
                <a16:creationId xmlns:a16="http://schemas.microsoft.com/office/drawing/2014/main" id="{331092F1-059F-402B-BD40-DFCE1A135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756" y="942534"/>
            <a:ext cx="7648485" cy="3730430"/>
          </a:xfrm>
          <a:prstGeom prst="rect">
            <a:avLst/>
          </a:prstGeom>
        </p:spPr>
      </p:pic>
    </p:spTree>
    <p:extLst>
      <p:ext uri="{BB962C8B-B14F-4D97-AF65-F5344CB8AC3E}">
        <p14:creationId xmlns:p14="http://schemas.microsoft.com/office/powerpoint/2010/main" val="2295517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How Deep Learning works?</a:t>
            </a:r>
          </a:p>
        </p:txBody>
      </p:sp>
      <p:pic>
        <p:nvPicPr>
          <p:cNvPr id="3" name="Picture 2">
            <a:extLst>
              <a:ext uri="{FF2B5EF4-FFF2-40B4-BE49-F238E27FC236}">
                <a16:creationId xmlns:a16="http://schemas.microsoft.com/office/drawing/2014/main" id="{ACC4BC06-4146-4490-8641-08B53029B52E}"/>
              </a:ext>
            </a:extLst>
          </p:cNvPr>
          <p:cNvPicPr>
            <a:picLocks noChangeAspect="1"/>
          </p:cNvPicPr>
          <p:nvPr/>
        </p:nvPicPr>
        <p:blipFill>
          <a:blip r:embed="rId2"/>
          <a:stretch>
            <a:fillRect/>
          </a:stretch>
        </p:blipFill>
        <p:spPr>
          <a:xfrm>
            <a:off x="980709" y="1622033"/>
            <a:ext cx="10012608" cy="4005043"/>
          </a:xfrm>
          <a:prstGeom prst="rect">
            <a:avLst/>
          </a:prstGeom>
        </p:spPr>
      </p:pic>
    </p:spTree>
    <p:extLst>
      <p:ext uri="{BB962C8B-B14F-4D97-AF65-F5344CB8AC3E}">
        <p14:creationId xmlns:p14="http://schemas.microsoft.com/office/powerpoint/2010/main" val="330751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What is Deep Learning?</a:t>
            </a:r>
          </a:p>
        </p:txBody>
      </p:sp>
      <p:sp>
        <p:nvSpPr>
          <p:cNvPr id="4" name="TextBox 3">
            <a:extLst>
              <a:ext uri="{FF2B5EF4-FFF2-40B4-BE49-F238E27FC236}">
                <a16:creationId xmlns:a16="http://schemas.microsoft.com/office/drawing/2014/main" id="{1DB5D6FC-922D-4570-B357-95947FB8B17C}"/>
              </a:ext>
            </a:extLst>
          </p:cNvPr>
          <p:cNvSpPr txBox="1"/>
          <p:nvPr/>
        </p:nvSpPr>
        <p:spPr>
          <a:xfrm>
            <a:off x="399011" y="4502675"/>
            <a:ext cx="11393973" cy="1569660"/>
          </a:xfrm>
          <a:prstGeom prst="rect">
            <a:avLst/>
          </a:prstGeom>
          <a:noFill/>
        </p:spPr>
        <p:txBody>
          <a:bodyPr wrap="square" rtlCol="0">
            <a:spAutoFit/>
          </a:bodyPr>
          <a:lstStyle/>
          <a:p>
            <a:pPr algn="just"/>
            <a:r>
              <a:rPr lang="en-GB" sz="2400" dirty="0"/>
              <a:t>Deep learning is a class of machine learning algorithms that uses multiple layers to progressively extract higher level features from the raw input. For example, in image processing, lower layers may identify edges, while higher layers may identify the concepts relevant to a human such as digits or letters or faces.</a:t>
            </a:r>
          </a:p>
        </p:txBody>
      </p:sp>
      <p:pic>
        <p:nvPicPr>
          <p:cNvPr id="5" name="Picture 4">
            <a:extLst>
              <a:ext uri="{FF2B5EF4-FFF2-40B4-BE49-F238E27FC236}">
                <a16:creationId xmlns:a16="http://schemas.microsoft.com/office/drawing/2014/main" id="{30270807-C118-41A0-8D75-DEB6F508D14D}"/>
              </a:ext>
            </a:extLst>
          </p:cNvPr>
          <p:cNvPicPr>
            <a:picLocks noChangeAspect="1"/>
          </p:cNvPicPr>
          <p:nvPr/>
        </p:nvPicPr>
        <p:blipFill>
          <a:blip r:embed="rId2"/>
          <a:stretch>
            <a:fillRect/>
          </a:stretch>
        </p:blipFill>
        <p:spPr>
          <a:xfrm>
            <a:off x="2381248" y="1390940"/>
            <a:ext cx="7429500" cy="2990850"/>
          </a:xfrm>
          <a:prstGeom prst="rect">
            <a:avLst/>
          </a:prstGeom>
        </p:spPr>
      </p:pic>
    </p:spTree>
    <p:extLst>
      <p:ext uri="{BB962C8B-B14F-4D97-AF65-F5344CB8AC3E}">
        <p14:creationId xmlns:p14="http://schemas.microsoft.com/office/powerpoint/2010/main" val="3638965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Understanding Deep Learning</a:t>
            </a:r>
          </a:p>
        </p:txBody>
      </p:sp>
      <p:pic>
        <p:nvPicPr>
          <p:cNvPr id="3" name="Picture 2">
            <a:extLst>
              <a:ext uri="{FF2B5EF4-FFF2-40B4-BE49-F238E27FC236}">
                <a16:creationId xmlns:a16="http://schemas.microsoft.com/office/drawing/2014/main" id="{FBA93E9B-2630-42EB-9B37-52C2193EACF3}"/>
              </a:ext>
            </a:extLst>
          </p:cNvPr>
          <p:cNvPicPr>
            <a:picLocks noChangeAspect="1"/>
          </p:cNvPicPr>
          <p:nvPr/>
        </p:nvPicPr>
        <p:blipFill>
          <a:blip r:embed="rId2"/>
          <a:stretch>
            <a:fillRect/>
          </a:stretch>
        </p:blipFill>
        <p:spPr>
          <a:xfrm>
            <a:off x="709230" y="1326612"/>
            <a:ext cx="10773538" cy="3895285"/>
          </a:xfrm>
          <a:prstGeom prst="rect">
            <a:avLst/>
          </a:prstGeom>
        </p:spPr>
      </p:pic>
    </p:spTree>
    <p:extLst>
      <p:ext uri="{BB962C8B-B14F-4D97-AF65-F5344CB8AC3E}">
        <p14:creationId xmlns:p14="http://schemas.microsoft.com/office/powerpoint/2010/main" val="665608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AA59C-B7EA-4AD5-9D38-143A435C241A}"/>
              </a:ext>
            </a:extLst>
          </p:cNvPr>
          <p:cNvSpPr txBox="1"/>
          <p:nvPr/>
        </p:nvSpPr>
        <p:spPr>
          <a:xfrm>
            <a:off x="345780" y="227937"/>
            <a:ext cx="8189844" cy="584775"/>
          </a:xfrm>
          <a:prstGeom prst="rect">
            <a:avLst/>
          </a:prstGeom>
          <a:noFill/>
        </p:spPr>
        <p:txBody>
          <a:bodyPr wrap="square" rtlCol="0">
            <a:spAutoFit/>
          </a:bodyPr>
          <a:lstStyle/>
          <a:p>
            <a:r>
              <a:rPr lang="en-GB" sz="3200" b="1" dirty="0">
                <a:solidFill>
                  <a:srgbClr val="423C89"/>
                </a:solidFill>
                <a:latin typeface="Gotham Light" panose="02000603030000020004" pitchFamily="2" charset="0"/>
              </a:rPr>
              <a:t>Popular Application of Artificial Intelligence </a:t>
            </a:r>
            <a:endParaRPr lang="en-GB" dirty="0"/>
          </a:p>
        </p:txBody>
      </p:sp>
      <p:sp>
        <p:nvSpPr>
          <p:cNvPr id="3" name="TextBox 2">
            <a:extLst>
              <a:ext uri="{FF2B5EF4-FFF2-40B4-BE49-F238E27FC236}">
                <a16:creationId xmlns:a16="http://schemas.microsoft.com/office/drawing/2014/main" id="{97C9026F-7433-4878-A3BC-255B530F2958}"/>
              </a:ext>
            </a:extLst>
          </p:cNvPr>
          <p:cNvSpPr txBox="1"/>
          <p:nvPr/>
        </p:nvSpPr>
        <p:spPr>
          <a:xfrm>
            <a:off x="657716" y="1075798"/>
            <a:ext cx="10296939" cy="2246769"/>
          </a:xfrm>
          <a:prstGeom prst="rect">
            <a:avLst/>
          </a:prstGeom>
          <a:noFill/>
        </p:spPr>
        <p:txBody>
          <a:bodyPr wrap="square" rtlCol="0">
            <a:spAutoFit/>
          </a:bodyPr>
          <a:lstStyle/>
          <a:p>
            <a:pPr marL="285750" indent="-285750">
              <a:buFontTx/>
              <a:buChar char="-"/>
            </a:pPr>
            <a:r>
              <a:rPr lang="en-GB" sz="2800" dirty="0"/>
              <a:t>Recommender Systems</a:t>
            </a:r>
          </a:p>
          <a:p>
            <a:pPr marL="285750" indent="-285750">
              <a:buFontTx/>
              <a:buChar char="-"/>
            </a:pPr>
            <a:r>
              <a:rPr lang="en-GB" sz="2800" dirty="0"/>
              <a:t>Medical Diagnosis</a:t>
            </a:r>
          </a:p>
          <a:p>
            <a:pPr marL="285750" indent="-285750">
              <a:buFontTx/>
              <a:buChar char="-"/>
            </a:pPr>
            <a:r>
              <a:rPr lang="en-GB" sz="2800" dirty="0"/>
              <a:t>Fraud Detection</a:t>
            </a:r>
          </a:p>
          <a:p>
            <a:pPr marL="285750" indent="-285750">
              <a:buFontTx/>
              <a:buChar char="-"/>
            </a:pPr>
            <a:r>
              <a:rPr lang="en-GB" sz="2800" dirty="0"/>
              <a:t>Financial Services</a:t>
            </a:r>
          </a:p>
          <a:p>
            <a:pPr marL="285750" indent="-285750">
              <a:buFontTx/>
              <a:buChar char="-"/>
            </a:pPr>
            <a:r>
              <a:rPr lang="en-GB" sz="2800" dirty="0"/>
              <a:t>Traffic Solutions</a:t>
            </a:r>
          </a:p>
        </p:txBody>
      </p:sp>
    </p:spTree>
    <p:extLst>
      <p:ext uri="{BB962C8B-B14F-4D97-AF65-F5344CB8AC3E}">
        <p14:creationId xmlns:p14="http://schemas.microsoft.com/office/powerpoint/2010/main" val="4203034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AA59C-B7EA-4AD5-9D38-143A435C241A}"/>
              </a:ext>
            </a:extLst>
          </p:cNvPr>
          <p:cNvSpPr txBox="1"/>
          <p:nvPr/>
        </p:nvSpPr>
        <p:spPr>
          <a:xfrm>
            <a:off x="345780" y="227937"/>
            <a:ext cx="8189844" cy="584775"/>
          </a:xfrm>
          <a:prstGeom prst="rect">
            <a:avLst/>
          </a:prstGeom>
          <a:noFill/>
        </p:spPr>
        <p:txBody>
          <a:bodyPr wrap="square" rtlCol="0">
            <a:spAutoFit/>
          </a:bodyPr>
          <a:lstStyle/>
          <a:p>
            <a:r>
              <a:rPr lang="en-GB" sz="3200" b="1" dirty="0">
                <a:solidFill>
                  <a:srgbClr val="423C89"/>
                </a:solidFill>
                <a:latin typeface="Gotham Light" panose="02000603030000020004" pitchFamily="2" charset="0"/>
              </a:rPr>
              <a:t>Popular Application of Artificial Intelligence </a:t>
            </a:r>
            <a:endParaRPr lang="en-GB" dirty="0"/>
          </a:p>
        </p:txBody>
      </p:sp>
      <p:sp>
        <p:nvSpPr>
          <p:cNvPr id="3" name="TextBox 2">
            <a:extLst>
              <a:ext uri="{FF2B5EF4-FFF2-40B4-BE49-F238E27FC236}">
                <a16:creationId xmlns:a16="http://schemas.microsoft.com/office/drawing/2014/main" id="{97C9026F-7433-4878-A3BC-255B530F2958}"/>
              </a:ext>
            </a:extLst>
          </p:cNvPr>
          <p:cNvSpPr txBox="1"/>
          <p:nvPr/>
        </p:nvSpPr>
        <p:spPr>
          <a:xfrm>
            <a:off x="657716" y="1075798"/>
            <a:ext cx="10296939" cy="2246769"/>
          </a:xfrm>
          <a:prstGeom prst="rect">
            <a:avLst/>
          </a:prstGeom>
          <a:noFill/>
        </p:spPr>
        <p:txBody>
          <a:bodyPr wrap="square" rtlCol="0">
            <a:spAutoFit/>
          </a:bodyPr>
          <a:lstStyle/>
          <a:p>
            <a:pPr marL="285750" indent="-285750">
              <a:buFontTx/>
              <a:buChar char="-"/>
            </a:pPr>
            <a:r>
              <a:rPr lang="en-GB" sz="2800" dirty="0"/>
              <a:t>Recommender Systems</a:t>
            </a:r>
          </a:p>
          <a:p>
            <a:pPr marL="285750" indent="-285750">
              <a:buFontTx/>
              <a:buChar char="-"/>
            </a:pPr>
            <a:r>
              <a:rPr lang="en-GB" sz="2800" dirty="0"/>
              <a:t>Medical Diagnosis</a:t>
            </a:r>
          </a:p>
          <a:p>
            <a:pPr marL="285750" indent="-285750">
              <a:buFontTx/>
              <a:buChar char="-"/>
            </a:pPr>
            <a:r>
              <a:rPr lang="en-GB" sz="2800" dirty="0"/>
              <a:t>Fraud Detection</a:t>
            </a:r>
          </a:p>
          <a:p>
            <a:pPr marL="285750" indent="-285750">
              <a:buFontTx/>
              <a:buChar char="-"/>
            </a:pPr>
            <a:r>
              <a:rPr lang="en-GB" sz="2800" dirty="0"/>
              <a:t>Financial Services</a:t>
            </a:r>
          </a:p>
          <a:p>
            <a:pPr marL="285750" indent="-285750">
              <a:buFontTx/>
              <a:buChar char="-"/>
            </a:pPr>
            <a:r>
              <a:rPr lang="en-GB" sz="2800" dirty="0"/>
              <a:t>Traffic Solutions</a:t>
            </a:r>
          </a:p>
        </p:txBody>
      </p:sp>
    </p:spTree>
    <p:extLst>
      <p:ext uri="{BB962C8B-B14F-4D97-AF65-F5344CB8AC3E}">
        <p14:creationId xmlns:p14="http://schemas.microsoft.com/office/powerpoint/2010/main" val="2831847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D7FAF2-3673-43AE-9A2A-CEB5FDA4AFEA}"/>
              </a:ext>
            </a:extLst>
          </p:cNvPr>
          <p:cNvSpPr/>
          <p:nvPr/>
        </p:nvSpPr>
        <p:spPr>
          <a:xfrm>
            <a:off x="689113" y="1197522"/>
            <a:ext cx="5406887" cy="954107"/>
          </a:xfrm>
          <a:prstGeom prst="rect">
            <a:avLst/>
          </a:prstGeom>
        </p:spPr>
        <p:txBody>
          <a:bodyPr wrap="square">
            <a:spAutoFit/>
          </a:bodyPr>
          <a:lstStyle/>
          <a:p>
            <a:r>
              <a:rPr lang="en-GB" sz="2800" dirty="0">
                <a:latin typeface="+mj-lt"/>
              </a:rPr>
              <a:t>This is what people think when they hear the term Artificial Intelligence</a:t>
            </a:r>
          </a:p>
        </p:txBody>
      </p:sp>
      <p:sp>
        <p:nvSpPr>
          <p:cNvPr id="5" name="TextBox 4">
            <a:extLst>
              <a:ext uri="{FF2B5EF4-FFF2-40B4-BE49-F238E27FC236}">
                <a16:creationId xmlns:a16="http://schemas.microsoft.com/office/drawing/2014/main" id="{919A85C8-3679-4041-81E4-4451DA966DEE}"/>
              </a:ext>
            </a:extLst>
          </p:cNvPr>
          <p:cNvSpPr txBox="1"/>
          <p:nvPr/>
        </p:nvSpPr>
        <p:spPr>
          <a:xfrm>
            <a:off x="543951" y="240787"/>
            <a:ext cx="9144000" cy="584775"/>
          </a:xfrm>
          <a:prstGeom prst="rect">
            <a:avLst/>
          </a:prstGeom>
          <a:noFill/>
        </p:spPr>
        <p:txBody>
          <a:bodyPr wrap="square" rtlCol="0">
            <a:spAutoFit/>
          </a:bodyPr>
          <a:lstStyle/>
          <a:p>
            <a:r>
              <a:rPr lang="en-GB" sz="3200" b="1" dirty="0">
                <a:solidFill>
                  <a:srgbClr val="423C89"/>
                </a:solidFill>
                <a:latin typeface="Gotham Light" panose="02000603030000020004" pitchFamily="2" charset="0"/>
                <a:ea typeface="+mj-ea"/>
                <a:cs typeface="+mj-cs"/>
              </a:rPr>
              <a:t>What is Artificial Intelligence?</a:t>
            </a:r>
            <a:endParaRPr lang="en-GB" sz="3200" dirty="0">
              <a:solidFill>
                <a:srgbClr val="00A958"/>
              </a:solidFill>
            </a:endParaRPr>
          </a:p>
        </p:txBody>
      </p:sp>
      <p:pic>
        <p:nvPicPr>
          <p:cNvPr id="9" name="Picture 8">
            <a:extLst>
              <a:ext uri="{FF2B5EF4-FFF2-40B4-BE49-F238E27FC236}">
                <a16:creationId xmlns:a16="http://schemas.microsoft.com/office/drawing/2014/main" id="{EA160039-56EF-4075-BDF1-3791C286B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2484594"/>
            <a:ext cx="6972146" cy="3492136"/>
          </a:xfrm>
          <a:prstGeom prst="rect">
            <a:avLst/>
          </a:prstGeom>
        </p:spPr>
      </p:pic>
      <p:pic>
        <p:nvPicPr>
          <p:cNvPr id="11" name="Picture 10">
            <a:extLst>
              <a:ext uri="{FF2B5EF4-FFF2-40B4-BE49-F238E27FC236}">
                <a16:creationId xmlns:a16="http://schemas.microsoft.com/office/drawing/2014/main" id="{7FB50C93-2DB4-4322-AACD-3AF5B2FF0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430" y="929332"/>
            <a:ext cx="2276971" cy="2602252"/>
          </a:xfrm>
          <a:prstGeom prst="rect">
            <a:avLst/>
          </a:prstGeom>
        </p:spPr>
      </p:pic>
      <p:pic>
        <p:nvPicPr>
          <p:cNvPr id="13" name="Picture 12">
            <a:extLst>
              <a:ext uri="{FF2B5EF4-FFF2-40B4-BE49-F238E27FC236}">
                <a16:creationId xmlns:a16="http://schemas.microsoft.com/office/drawing/2014/main" id="{9E120829-AA07-4CC1-BED1-BB93CAE65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430" y="3690730"/>
            <a:ext cx="4133964" cy="2286000"/>
          </a:xfrm>
          <a:prstGeom prst="rect">
            <a:avLst/>
          </a:prstGeom>
        </p:spPr>
      </p:pic>
    </p:spTree>
    <p:extLst>
      <p:ext uri="{BB962C8B-B14F-4D97-AF65-F5344CB8AC3E}">
        <p14:creationId xmlns:p14="http://schemas.microsoft.com/office/powerpoint/2010/main" val="2048462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7F0511CA-DF4B-4957-BD09-EE8E31E27BEB}"/>
              </a:ext>
            </a:extLst>
          </p:cNvPr>
          <p:cNvPicPr/>
          <p:nvPr/>
        </p:nvPicPr>
        <p:blipFill>
          <a:blip r:embed="rId2"/>
          <a:stretch/>
        </p:blipFill>
        <p:spPr>
          <a:xfrm>
            <a:off x="198741" y="621850"/>
            <a:ext cx="6157777" cy="4427870"/>
          </a:xfrm>
          <a:prstGeom prst="rect">
            <a:avLst/>
          </a:prstGeom>
          <a:ln>
            <a:noFill/>
          </a:ln>
        </p:spPr>
      </p:pic>
      <p:pic>
        <p:nvPicPr>
          <p:cNvPr id="4" name="Picture 2">
            <a:extLst>
              <a:ext uri="{FF2B5EF4-FFF2-40B4-BE49-F238E27FC236}">
                <a16:creationId xmlns:a16="http://schemas.microsoft.com/office/drawing/2014/main" id="{2BFC006E-6733-408E-92CA-17981D9130E3}"/>
              </a:ext>
            </a:extLst>
          </p:cNvPr>
          <p:cNvPicPr/>
          <p:nvPr/>
        </p:nvPicPr>
        <p:blipFill>
          <a:blip r:embed="rId3"/>
          <a:stretch/>
        </p:blipFill>
        <p:spPr>
          <a:xfrm>
            <a:off x="4005021" y="1972930"/>
            <a:ext cx="7550875" cy="4427870"/>
          </a:xfrm>
          <a:prstGeom prst="rect">
            <a:avLst/>
          </a:prstGeom>
          <a:ln>
            <a:noFill/>
          </a:ln>
        </p:spPr>
      </p:pic>
      <p:sp>
        <p:nvSpPr>
          <p:cNvPr id="6" name="Rectangle 5">
            <a:extLst>
              <a:ext uri="{FF2B5EF4-FFF2-40B4-BE49-F238E27FC236}">
                <a16:creationId xmlns:a16="http://schemas.microsoft.com/office/drawing/2014/main" id="{E9FE3964-B2A3-42FC-B193-729A936D0064}"/>
              </a:ext>
            </a:extLst>
          </p:cNvPr>
          <p:cNvSpPr/>
          <p:nvPr/>
        </p:nvSpPr>
        <p:spPr>
          <a:xfrm>
            <a:off x="4005021" y="37075"/>
            <a:ext cx="4238212" cy="584775"/>
          </a:xfrm>
          <a:prstGeom prst="rect">
            <a:avLst/>
          </a:prstGeom>
        </p:spPr>
        <p:txBody>
          <a:bodyPr wrap="none">
            <a:spAutoFit/>
          </a:bodyPr>
          <a:lstStyle/>
          <a:p>
            <a:r>
              <a:rPr lang="en-GB" sz="3200" b="1" dirty="0">
                <a:solidFill>
                  <a:srgbClr val="423C89"/>
                </a:solidFill>
                <a:latin typeface="Gotham Light" panose="02000603030000020004" pitchFamily="2" charset="0"/>
              </a:rPr>
              <a:t>Recommender Systems </a:t>
            </a:r>
            <a:endParaRPr lang="en-GB" dirty="0"/>
          </a:p>
        </p:txBody>
      </p:sp>
    </p:spTree>
    <p:extLst>
      <p:ext uri="{BB962C8B-B14F-4D97-AF65-F5344CB8AC3E}">
        <p14:creationId xmlns:p14="http://schemas.microsoft.com/office/powerpoint/2010/main" val="3892693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Medical Diagnosis</a:t>
            </a:r>
          </a:p>
        </p:txBody>
      </p:sp>
      <p:pic>
        <p:nvPicPr>
          <p:cNvPr id="4" name="Picture 3">
            <a:extLst>
              <a:ext uri="{FF2B5EF4-FFF2-40B4-BE49-F238E27FC236}">
                <a16:creationId xmlns:a16="http://schemas.microsoft.com/office/drawing/2014/main" id="{2AA97482-F3D5-4576-BC54-AB6C613F0151}"/>
              </a:ext>
            </a:extLst>
          </p:cNvPr>
          <p:cNvPicPr>
            <a:picLocks noChangeAspect="1"/>
          </p:cNvPicPr>
          <p:nvPr/>
        </p:nvPicPr>
        <p:blipFill>
          <a:blip r:embed="rId2"/>
          <a:stretch>
            <a:fillRect/>
          </a:stretch>
        </p:blipFill>
        <p:spPr>
          <a:xfrm>
            <a:off x="0" y="798297"/>
            <a:ext cx="9369083" cy="4226498"/>
          </a:xfrm>
          <a:prstGeom prst="rect">
            <a:avLst/>
          </a:prstGeom>
        </p:spPr>
      </p:pic>
      <p:pic>
        <p:nvPicPr>
          <p:cNvPr id="5" name="Picture 4">
            <a:extLst>
              <a:ext uri="{FF2B5EF4-FFF2-40B4-BE49-F238E27FC236}">
                <a16:creationId xmlns:a16="http://schemas.microsoft.com/office/drawing/2014/main" id="{8D0A8EA5-F091-46C8-B37F-4920F134A08A}"/>
              </a:ext>
            </a:extLst>
          </p:cNvPr>
          <p:cNvPicPr>
            <a:picLocks noChangeAspect="1"/>
          </p:cNvPicPr>
          <p:nvPr/>
        </p:nvPicPr>
        <p:blipFill>
          <a:blip r:embed="rId3"/>
          <a:stretch>
            <a:fillRect/>
          </a:stretch>
        </p:blipFill>
        <p:spPr>
          <a:xfrm>
            <a:off x="5022166" y="3024088"/>
            <a:ext cx="7169834" cy="3338483"/>
          </a:xfrm>
          <a:prstGeom prst="rect">
            <a:avLst/>
          </a:prstGeom>
        </p:spPr>
      </p:pic>
    </p:spTree>
    <p:extLst>
      <p:ext uri="{BB962C8B-B14F-4D97-AF65-F5344CB8AC3E}">
        <p14:creationId xmlns:p14="http://schemas.microsoft.com/office/powerpoint/2010/main" val="606123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Fraud Detection</a:t>
            </a:r>
          </a:p>
        </p:txBody>
      </p:sp>
      <p:pic>
        <p:nvPicPr>
          <p:cNvPr id="7" name="Picture 6">
            <a:extLst>
              <a:ext uri="{FF2B5EF4-FFF2-40B4-BE49-F238E27FC236}">
                <a16:creationId xmlns:a16="http://schemas.microsoft.com/office/drawing/2014/main" id="{F5B8DC0C-36CE-4264-BFF6-FEBF1C02F901}"/>
              </a:ext>
            </a:extLst>
          </p:cNvPr>
          <p:cNvPicPr>
            <a:picLocks noChangeAspect="1"/>
          </p:cNvPicPr>
          <p:nvPr/>
        </p:nvPicPr>
        <p:blipFill>
          <a:blip r:embed="rId2"/>
          <a:stretch>
            <a:fillRect/>
          </a:stretch>
        </p:blipFill>
        <p:spPr>
          <a:xfrm>
            <a:off x="0" y="987306"/>
            <a:ext cx="8031670" cy="4527229"/>
          </a:xfrm>
          <a:prstGeom prst="rect">
            <a:avLst/>
          </a:prstGeom>
        </p:spPr>
      </p:pic>
      <p:sp>
        <p:nvSpPr>
          <p:cNvPr id="8" name="object 4">
            <a:extLst>
              <a:ext uri="{FF2B5EF4-FFF2-40B4-BE49-F238E27FC236}">
                <a16:creationId xmlns:a16="http://schemas.microsoft.com/office/drawing/2014/main" id="{D7FC5F94-5698-421B-9FF0-62509AC0B33D}"/>
              </a:ext>
            </a:extLst>
          </p:cNvPr>
          <p:cNvSpPr/>
          <p:nvPr/>
        </p:nvSpPr>
        <p:spPr>
          <a:xfrm>
            <a:off x="8215533" y="762223"/>
            <a:ext cx="3976467" cy="539979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724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Fraud Detection: Na Lie by Data Science Nigeria</a:t>
            </a:r>
          </a:p>
        </p:txBody>
      </p:sp>
      <p:pic>
        <p:nvPicPr>
          <p:cNvPr id="5" name="Picture 4">
            <a:extLst>
              <a:ext uri="{FF2B5EF4-FFF2-40B4-BE49-F238E27FC236}">
                <a16:creationId xmlns:a16="http://schemas.microsoft.com/office/drawing/2014/main" id="{8705D706-21E0-4858-BECF-223CF54B3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49" y="902898"/>
            <a:ext cx="3277772" cy="5297947"/>
          </a:xfrm>
          <a:prstGeom prst="rect">
            <a:avLst/>
          </a:prstGeom>
        </p:spPr>
      </p:pic>
      <p:pic>
        <p:nvPicPr>
          <p:cNvPr id="6" name="Picture 5">
            <a:extLst>
              <a:ext uri="{FF2B5EF4-FFF2-40B4-BE49-F238E27FC236}">
                <a16:creationId xmlns:a16="http://schemas.microsoft.com/office/drawing/2014/main" id="{E8E531A5-4A04-49CB-93AB-F9369B9201E1}"/>
              </a:ext>
            </a:extLst>
          </p:cNvPr>
          <p:cNvPicPr>
            <a:picLocks noChangeAspect="1"/>
          </p:cNvPicPr>
          <p:nvPr/>
        </p:nvPicPr>
        <p:blipFill>
          <a:blip r:embed="rId3"/>
          <a:stretch>
            <a:fillRect/>
          </a:stretch>
        </p:blipFill>
        <p:spPr>
          <a:xfrm>
            <a:off x="4455059" y="923798"/>
            <a:ext cx="3099549" cy="5277047"/>
          </a:xfrm>
          <a:prstGeom prst="rect">
            <a:avLst/>
          </a:prstGeom>
        </p:spPr>
      </p:pic>
      <p:pic>
        <p:nvPicPr>
          <p:cNvPr id="9" name="Picture 8">
            <a:extLst>
              <a:ext uri="{FF2B5EF4-FFF2-40B4-BE49-F238E27FC236}">
                <a16:creationId xmlns:a16="http://schemas.microsoft.com/office/drawing/2014/main" id="{E5AA8831-D376-4F96-AFA7-44ED002949BF}"/>
              </a:ext>
            </a:extLst>
          </p:cNvPr>
          <p:cNvPicPr>
            <a:picLocks noChangeAspect="1"/>
          </p:cNvPicPr>
          <p:nvPr/>
        </p:nvPicPr>
        <p:blipFill>
          <a:blip r:embed="rId4"/>
          <a:stretch>
            <a:fillRect/>
          </a:stretch>
        </p:blipFill>
        <p:spPr>
          <a:xfrm>
            <a:off x="8407480" y="923798"/>
            <a:ext cx="3277772" cy="5297948"/>
          </a:xfrm>
          <a:prstGeom prst="rect">
            <a:avLst/>
          </a:prstGeom>
        </p:spPr>
      </p:pic>
    </p:spTree>
    <p:extLst>
      <p:ext uri="{BB962C8B-B14F-4D97-AF65-F5344CB8AC3E}">
        <p14:creationId xmlns:p14="http://schemas.microsoft.com/office/powerpoint/2010/main" val="2502500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Financial Services</a:t>
            </a:r>
          </a:p>
        </p:txBody>
      </p:sp>
      <p:pic>
        <p:nvPicPr>
          <p:cNvPr id="5" name="Picture 4">
            <a:extLst>
              <a:ext uri="{FF2B5EF4-FFF2-40B4-BE49-F238E27FC236}">
                <a16:creationId xmlns:a16="http://schemas.microsoft.com/office/drawing/2014/main" id="{3C9341AA-A550-412F-B0FC-5FF57D570024}"/>
              </a:ext>
            </a:extLst>
          </p:cNvPr>
          <p:cNvPicPr>
            <a:picLocks noChangeAspect="1"/>
          </p:cNvPicPr>
          <p:nvPr/>
        </p:nvPicPr>
        <p:blipFill>
          <a:blip r:embed="rId2"/>
          <a:stretch>
            <a:fillRect/>
          </a:stretch>
        </p:blipFill>
        <p:spPr>
          <a:xfrm>
            <a:off x="-1" y="932295"/>
            <a:ext cx="12192000" cy="5471711"/>
          </a:xfrm>
          <a:prstGeom prst="rect">
            <a:avLst/>
          </a:prstGeom>
        </p:spPr>
      </p:pic>
    </p:spTree>
    <p:extLst>
      <p:ext uri="{BB962C8B-B14F-4D97-AF65-F5344CB8AC3E}">
        <p14:creationId xmlns:p14="http://schemas.microsoft.com/office/powerpoint/2010/main" val="4244660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5" y="303636"/>
            <a:ext cx="11543168" cy="458587"/>
          </a:xfrm>
        </p:spPr>
        <p:txBody>
          <a:bodyPr/>
          <a:lstStyle/>
          <a:p>
            <a:r>
              <a:rPr lang="en-GB" sz="3200" dirty="0"/>
              <a:t>Traffic Solution</a:t>
            </a:r>
          </a:p>
        </p:txBody>
      </p:sp>
      <p:pic>
        <p:nvPicPr>
          <p:cNvPr id="4" name="Picture 3">
            <a:extLst>
              <a:ext uri="{FF2B5EF4-FFF2-40B4-BE49-F238E27FC236}">
                <a16:creationId xmlns:a16="http://schemas.microsoft.com/office/drawing/2014/main" id="{D29256CC-300B-4C10-8F7A-6381C8887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223"/>
            <a:ext cx="6879102" cy="5032717"/>
          </a:xfrm>
          <a:prstGeom prst="rect">
            <a:avLst/>
          </a:prstGeom>
        </p:spPr>
      </p:pic>
      <p:pic>
        <p:nvPicPr>
          <p:cNvPr id="9" name="Picture 8">
            <a:extLst>
              <a:ext uri="{FF2B5EF4-FFF2-40B4-BE49-F238E27FC236}">
                <a16:creationId xmlns:a16="http://schemas.microsoft.com/office/drawing/2014/main" id="{A0EDC083-01AC-4FD4-8825-08200D2AB684}"/>
              </a:ext>
            </a:extLst>
          </p:cNvPr>
          <p:cNvPicPr>
            <a:picLocks noChangeAspect="1"/>
          </p:cNvPicPr>
          <p:nvPr/>
        </p:nvPicPr>
        <p:blipFill>
          <a:blip r:embed="rId3"/>
          <a:stretch>
            <a:fillRect/>
          </a:stretch>
        </p:blipFill>
        <p:spPr>
          <a:xfrm>
            <a:off x="4356295" y="2296595"/>
            <a:ext cx="7835705" cy="4257769"/>
          </a:xfrm>
          <a:prstGeom prst="rect">
            <a:avLst/>
          </a:prstGeom>
        </p:spPr>
      </p:pic>
    </p:spTree>
    <p:extLst>
      <p:ext uri="{BB962C8B-B14F-4D97-AF65-F5344CB8AC3E}">
        <p14:creationId xmlns:p14="http://schemas.microsoft.com/office/powerpoint/2010/main" val="2080899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data science nigeria"/>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58901" y="0"/>
            <a:ext cx="6114058" cy="30629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5925" y="3632614"/>
            <a:ext cx="11916075" cy="33239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Website: www.datasciencenigeria.org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Email: info@datasciencenigeria.org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Twitter: </a:t>
            </a:r>
            <a:r>
              <a:rPr kumimoji="0" lang="en-GB" sz="1800" b="1" i="0" u="none" strike="noStrike" kern="1200" cap="none" spc="0" normalizeH="0" baseline="0" noProof="0" dirty="0" err="1">
                <a:ln>
                  <a:noFill/>
                </a:ln>
                <a:solidFill>
                  <a:prstClr val="black"/>
                </a:solidFill>
                <a:effectLst/>
                <a:uLnTx/>
                <a:uFillTx/>
                <a:latin typeface="Gotham Light"/>
                <a:ea typeface="+mn-ea"/>
                <a:cs typeface="+mn-cs"/>
              </a:rPr>
              <a:t>Datasciencenig</a:t>
            </a: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Instagram: </a:t>
            </a:r>
            <a:r>
              <a:rPr kumimoji="0" lang="en-GB" sz="1800" b="1" i="0" u="none" strike="noStrike" kern="1200" cap="none" spc="0" normalizeH="0" baseline="0" noProof="0" dirty="0" err="1">
                <a:ln>
                  <a:noFill/>
                </a:ln>
                <a:solidFill>
                  <a:prstClr val="black"/>
                </a:solidFill>
                <a:effectLst/>
                <a:uLnTx/>
                <a:uFillTx/>
                <a:latin typeface="Gotham Light"/>
                <a:ea typeface="+mn-ea"/>
                <a:cs typeface="+mn-cs"/>
              </a:rPr>
              <a:t>Datasciencenigeria</a:t>
            </a: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Facebook: facebook.com/</a:t>
            </a:r>
            <a:r>
              <a:rPr kumimoji="0" lang="en-GB" sz="1800" b="1" i="0" u="none" strike="noStrike" kern="1200" cap="none" spc="0" normalizeH="0" baseline="0" noProof="0" dirty="0" err="1">
                <a:ln>
                  <a:noFill/>
                </a:ln>
                <a:solidFill>
                  <a:prstClr val="black"/>
                </a:solidFill>
                <a:effectLst/>
                <a:uLnTx/>
                <a:uFillTx/>
                <a:latin typeface="Gotham Light"/>
                <a:ea typeface="+mn-ea"/>
                <a:cs typeface="+mn-cs"/>
              </a:rPr>
              <a:t>datasciencenig</a:t>
            </a: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YouTube: </a:t>
            </a:r>
            <a:r>
              <a:rPr kumimoji="0" lang="en-GB" sz="1800" b="1" i="0" u="none" strike="noStrike" kern="1200" cap="none" spc="0" normalizeH="0" baseline="0" noProof="0" dirty="0">
                <a:ln>
                  <a:noFill/>
                </a:ln>
                <a:solidFill>
                  <a:prstClr val="black"/>
                </a:solidFill>
                <a:effectLst/>
                <a:uLnTx/>
                <a:uFillTx/>
                <a:latin typeface="Gotham Light"/>
                <a:ea typeface="+mn-ea"/>
                <a:cs typeface="+mn-cs"/>
                <a:hlinkClick r:id="rId3"/>
              </a:rPr>
              <a:t>https://goo.gl/Vcjjyp</a:t>
            </a: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Gotham Light"/>
                <a:ea typeface="+mn-ea"/>
                <a:cs typeface="+mn-cs"/>
              </a:rPr>
              <a:t>Phone : +2348140000853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Gotham Light"/>
                <a:ea typeface="+mn-ea"/>
                <a:cs typeface="+mn-cs"/>
              </a:rPr>
              <a:t>For videos and other reports, you can see a link to 25 key milestones of the non-profit via this link  </a:t>
            </a:r>
            <a:r>
              <a:rPr kumimoji="0" lang="en-GB" sz="2400" b="1" i="0" u="sng" strike="noStrike" kern="1200" cap="none" spc="0" normalizeH="0" baseline="0" noProof="0" dirty="0">
                <a:ln>
                  <a:noFill/>
                </a:ln>
                <a:solidFill>
                  <a:srgbClr val="FF0000"/>
                </a:solidFill>
                <a:effectLst/>
                <a:uLnTx/>
                <a:uFillTx/>
                <a:latin typeface="Gotham Light"/>
                <a:ea typeface="+mn-ea"/>
                <a:cs typeface="+mn-cs"/>
                <a:hlinkClick r:id="rId4"/>
              </a:rPr>
              <a:t>https://goo.gl/Hc5Bhd</a:t>
            </a:r>
            <a:endParaRPr kumimoji="0" lang="en-GB" sz="2400" b="1" i="0" u="none" strike="noStrike" kern="1200" cap="none" spc="0" normalizeH="0" baseline="0" noProof="0" dirty="0">
              <a:ln>
                <a:noFill/>
              </a:ln>
              <a:solidFill>
                <a:srgbClr val="FF0000"/>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prstClr val="black"/>
              </a:solidFill>
              <a:effectLst/>
              <a:uLnTx/>
              <a:uFillTx/>
              <a:latin typeface="Gotham Light"/>
              <a:ea typeface="+mn-ea"/>
              <a:cs typeface="+mn-cs"/>
            </a:endParaRPr>
          </a:p>
        </p:txBody>
      </p:sp>
    </p:spTree>
    <p:extLst>
      <p:ext uri="{BB962C8B-B14F-4D97-AF65-F5344CB8AC3E}">
        <p14:creationId xmlns:p14="http://schemas.microsoft.com/office/powerpoint/2010/main" val="3619411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Clearing the Confusion</a:t>
            </a:r>
          </a:p>
        </p:txBody>
      </p:sp>
      <p:pic>
        <p:nvPicPr>
          <p:cNvPr id="3" name="Picture 2">
            <a:extLst>
              <a:ext uri="{FF2B5EF4-FFF2-40B4-BE49-F238E27FC236}">
                <a16:creationId xmlns:a16="http://schemas.microsoft.com/office/drawing/2014/main" id="{89042BCF-0689-4B83-8A71-DEC2C54407DE}"/>
              </a:ext>
            </a:extLst>
          </p:cNvPr>
          <p:cNvPicPr>
            <a:picLocks noChangeAspect="1"/>
          </p:cNvPicPr>
          <p:nvPr/>
        </p:nvPicPr>
        <p:blipFill>
          <a:blip r:embed="rId2"/>
          <a:stretch>
            <a:fillRect/>
          </a:stretch>
        </p:blipFill>
        <p:spPr>
          <a:xfrm>
            <a:off x="957262" y="884286"/>
            <a:ext cx="10277475" cy="5286375"/>
          </a:xfrm>
          <a:prstGeom prst="rect">
            <a:avLst/>
          </a:prstGeom>
        </p:spPr>
      </p:pic>
    </p:spTree>
    <p:extLst>
      <p:ext uri="{BB962C8B-B14F-4D97-AF65-F5344CB8AC3E}">
        <p14:creationId xmlns:p14="http://schemas.microsoft.com/office/powerpoint/2010/main" val="1263941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Clearing the Confusion</a:t>
            </a:r>
          </a:p>
        </p:txBody>
      </p:sp>
      <p:pic>
        <p:nvPicPr>
          <p:cNvPr id="4" name="Picture 3">
            <a:extLst>
              <a:ext uri="{FF2B5EF4-FFF2-40B4-BE49-F238E27FC236}">
                <a16:creationId xmlns:a16="http://schemas.microsoft.com/office/drawing/2014/main" id="{4AE063F1-8B43-456F-AACA-FA48226789FD}"/>
              </a:ext>
            </a:extLst>
          </p:cNvPr>
          <p:cNvPicPr>
            <a:picLocks noChangeAspect="1"/>
          </p:cNvPicPr>
          <p:nvPr/>
        </p:nvPicPr>
        <p:blipFill>
          <a:blip r:embed="rId2"/>
          <a:stretch>
            <a:fillRect/>
          </a:stretch>
        </p:blipFill>
        <p:spPr>
          <a:xfrm>
            <a:off x="962025" y="860474"/>
            <a:ext cx="10267950" cy="5334000"/>
          </a:xfrm>
          <a:prstGeom prst="rect">
            <a:avLst/>
          </a:prstGeom>
        </p:spPr>
      </p:pic>
    </p:spTree>
    <p:extLst>
      <p:ext uri="{BB962C8B-B14F-4D97-AF65-F5344CB8AC3E}">
        <p14:creationId xmlns:p14="http://schemas.microsoft.com/office/powerpoint/2010/main" val="1367815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Clearing the Confusion</a:t>
            </a:r>
          </a:p>
        </p:txBody>
      </p:sp>
      <p:pic>
        <p:nvPicPr>
          <p:cNvPr id="3" name="Picture 2">
            <a:extLst>
              <a:ext uri="{FF2B5EF4-FFF2-40B4-BE49-F238E27FC236}">
                <a16:creationId xmlns:a16="http://schemas.microsoft.com/office/drawing/2014/main" id="{B4077B23-A264-47E3-A93F-4C422D6E8F95}"/>
              </a:ext>
            </a:extLst>
          </p:cNvPr>
          <p:cNvPicPr>
            <a:picLocks noChangeAspect="1"/>
          </p:cNvPicPr>
          <p:nvPr/>
        </p:nvPicPr>
        <p:blipFill>
          <a:blip r:embed="rId2"/>
          <a:stretch>
            <a:fillRect/>
          </a:stretch>
        </p:blipFill>
        <p:spPr>
          <a:xfrm>
            <a:off x="995362" y="828675"/>
            <a:ext cx="10201275" cy="5200650"/>
          </a:xfrm>
          <a:prstGeom prst="rect">
            <a:avLst/>
          </a:prstGeom>
        </p:spPr>
      </p:pic>
    </p:spTree>
    <p:extLst>
      <p:ext uri="{BB962C8B-B14F-4D97-AF65-F5344CB8AC3E}">
        <p14:creationId xmlns:p14="http://schemas.microsoft.com/office/powerpoint/2010/main" val="2969421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a:t>
            </a:r>
          </a:p>
        </p:txBody>
      </p:sp>
      <p:pic>
        <p:nvPicPr>
          <p:cNvPr id="4" name="Picture 3">
            <a:extLst>
              <a:ext uri="{FF2B5EF4-FFF2-40B4-BE49-F238E27FC236}">
                <a16:creationId xmlns:a16="http://schemas.microsoft.com/office/drawing/2014/main" id="{9BA980EC-8AAE-43C8-8F09-66CDC61AC088}"/>
              </a:ext>
            </a:extLst>
          </p:cNvPr>
          <p:cNvPicPr>
            <a:picLocks noChangeAspect="1"/>
          </p:cNvPicPr>
          <p:nvPr/>
        </p:nvPicPr>
        <p:blipFill>
          <a:blip r:embed="rId2"/>
          <a:stretch>
            <a:fillRect/>
          </a:stretch>
        </p:blipFill>
        <p:spPr>
          <a:xfrm>
            <a:off x="1023937" y="871537"/>
            <a:ext cx="10144125" cy="5114925"/>
          </a:xfrm>
          <a:prstGeom prst="rect">
            <a:avLst/>
          </a:prstGeom>
        </p:spPr>
      </p:pic>
    </p:spTree>
    <p:extLst>
      <p:ext uri="{BB962C8B-B14F-4D97-AF65-F5344CB8AC3E}">
        <p14:creationId xmlns:p14="http://schemas.microsoft.com/office/powerpoint/2010/main" val="309944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Definitions</a:t>
            </a:r>
          </a:p>
        </p:txBody>
      </p:sp>
      <p:pic>
        <p:nvPicPr>
          <p:cNvPr id="3" name="Picture 2">
            <a:extLst>
              <a:ext uri="{FF2B5EF4-FFF2-40B4-BE49-F238E27FC236}">
                <a16:creationId xmlns:a16="http://schemas.microsoft.com/office/drawing/2014/main" id="{856E6AD5-2845-415B-BBEE-55D8BDCD75E0}"/>
              </a:ext>
            </a:extLst>
          </p:cNvPr>
          <p:cNvPicPr>
            <a:picLocks noChangeAspect="1"/>
          </p:cNvPicPr>
          <p:nvPr/>
        </p:nvPicPr>
        <p:blipFill>
          <a:blip r:embed="rId2"/>
          <a:stretch>
            <a:fillRect/>
          </a:stretch>
        </p:blipFill>
        <p:spPr>
          <a:xfrm>
            <a:off x="765735" y="1203776"/>
            <a:ext cx="10660529" cy="4084687"/>
          </a:xfrm>
          <a:prstGeom prst="rect">
            <a:avLst/>
          </a:prstGeom>
        </p:spPr>
      </p:pic>
    </p:spTree>
    <p:extLst>
      <p:ext uri="{BB962C8B-B14F-4D97-AF65-F5344CB8AC3E}">
        <p14:creationId xmlns:p14="http://schemas.microsoft.com/office/powerpoint/2010/main" val="734595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2EDF-6CD7-4B00-AB9D-DEEABE146B66}"/>
              </a:ext>
            </a:extLst>
          </p:cNvPr>
          <p:cNvSpPr>
            <a:spLocks noGrp="1"/>
          </p:cNvSpPr>
          <p:nvPr>
            <p:ph type="title"/>
          </p:nvPr>
        </p:nvSpPr>
        <p:spPr>
          <a:xfrm>
            <a:off x="324416" y="275501"/>
            <a:ext cx="11543168" cy="458587"/>
          </a:xfrm>
        </p:spPr>
        <p:txBody>
          <a:bodyPr/>
          <a:lstStyle/>
          <a:p>
            <a:r>
              <a:rPr lang="en-GB" sz="3200" dirty="0"/>
              <a:t>Machine Learning Process</a:t>
            </a:r>
          </a:p>
        </p:txBody>
      </p:sp>
      <p:pic>
        <p:nvPicPr>
          <p:cNvPr id="3" name="Picture 2">
            <a:extLst>
              <a:ext uri="{FF2B5EF4-FFF2-40B4-BE49-F238E27FC236}">
                <a16:creationId xmlns:a16="http://schemas.microsoft.com/office/drawing/2014/main" id="{C859E153-E90B-412F-9A4E-847572E5DEFC}"/>
              </a:ext>
            </a:extLst>
          </p:cNvPr>
          <p:cNvPicPr>
            <a:picLocks noChangeAspect="1"/>
          </p:cNvPicPr>
          <p:nvPr/>
        </p:nvPicPr>
        <p:blipFill>
          <a:blip r:embed="rId2"/>
          <a:stretch>
            <a:fillRect/>
          </a:stretch>
        </p:blipFill>
        <p:spPr>
          <a:xfrm>
            <a:off x="981075" y="804862"/>
            <a:ext cx="10229850" cy="5248275"/>
          </a:xfrm>
          <a:prstGeom prst="rect">
            <a:avLst/>
          </a:prstGeom>
        </p:spPr>
      </p:pic>
    </p:spTree>
    <p:extLst>
      <p:ext uri="{BB962C8B-B14F-4D97-AF65-F5344CB8AC3E}">
        <p14:creationId xmlns:p14="http://schemas.microsoft.com/office/powerpoint/2010/main" val="28590745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2">
      <a:dk1>
        <a:sysClr val="windowText" lastClr="000000"/>
      </a:dk1>
      <a:lt1>
        <a:sysClr val="window" lastClr="FFFFFF"/>
      </a:lt1>
      <a:dk2>
        <a:srgbClr val="595959"/>
      </a:dk2>
      <a:lt2>
        <a:srgbClr val="E7E6E6"/>
      </a:lt2>
      <a:accent1>
        <a:srgbClr val="165C7D"/>
      </a:accent1>
      <a:accent2>
        <a:srgbClr val="93C90E"/>
      </a:accent2>
      <a:accent3>
        <a:srgbClr val="77C5D5"/>
      </a:accent3>
      <a:accent4>
        <a:srgbClr val="F39130"/>
      </a:accent4>
      <a:accent5>
        <a:srgbClr val="919191"/>
      </a:accent5>
      <a:accent6>
        <a:srgbClr val="F2F2F2"/>
      </a:accent6>
      <a:hlink>
        <a:srgbClr val="165C7D"/>
      </a:hlink>
      <a:folHlink>
        <a:srgbClr val="954F72"/>
      </a:folHlink>
    </a:clrScheme>
    <a:fontScheme name="Custom 10">
      <a:majorFont>
        <a:latin typeface="Gotham Light"/>
        <a:ea typeface=""/>
        <a:cs typeface=""/>
      </a:majorFont>
      <a:minorFont>
        <a:latin typeface="Gotha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348</Words>
  <Application>Microsoft Office PowerPoint</Application>
  <PresentationFormat>Widescreen</PresentationFormat>
  <Paragraphs>59</Paragraphs>
  <Slides>36</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2" baseType="lpstr">
      <vt:lpstr>Arial</vt:lpstr>
      <vt:lpstr>Calibri</vt:lpstr>
      <vt:lpstr>Calibri Light</vt:lpstr>
      <vt:lpstr>Gotham Light</vt:lpstr>
      <vt:lpstr>1_Office Theme</vt:lpstr>
      <vt:lpstr>think-cell Slide</vt:lpstr>
      <vt:lpstr>PowerPoint Presentation</vt:lpstr>
      <vt:lpstr>There is so much Interest in Artificial Intelligence </vt:lpstr>
      <vt:lpstr>PowerPoint Presentation</vt:lpstr>
      <vt:lpstr>Clearing the Confusion</vt:lpstr>
      <vt:lpstr>Clearing the Confusion</vt:lpstr>
      <vt:lpstr>Clearing the Confusion</vt:lpstr>
      <vt:lpstr>Machine Learning</vt:lpstr>
      <vt:lpstr>Machine Learning Definitions</vt:lpstr>
      <vt:lpstr>Machine Learning Process</vt:lpstr>
      <vt:lpstr>Machine Learning Process</vt:lpstr>
      <vt:lpstr>Machine Learning Process</vt:lpstr>
      <vt:lpstr>Machine Learning Process</vt:lpstr>
      <vt:lpstr>Machine Learning Process</vt:lpstr>
      <vt:lpstr>Machine Learning Process</vt:lpstr>
      <vt:lpstr>Machine Learning Process</vt:lpstr>
      <vt:lpstr>Machine Learning Process</vt:lpstr>
      <vt:lpstr>Machine Learning Process</vt:lpstr>
      <vt:lpstr>Types of Machine Learning</vt:lpstr>
      <vt:lpstr>Types of Machine Learning</vt:lpstr>
      <vt:lpstr>Types of Machine Learning</vt:lpstr>
      <vt:lpstr>Types of Machine Learning</vt:lpstr>
      <vt:lpstr>Classification of Problems solved by Machine Learning</vt:lpstr>
      <vt:lpstr>Limitations of Machine Learning</vt:lpstr>
      <vt:lpstr>Why Deep learning?</vt:lpstr>
      <vt:lpstr>How Deep Learning works?</vt:lpstr>
      <vt:lpstr>What is Deep Learning?</vt:lpstr>
      <vt:lpstr>Understanding Deep Learning</vt:lpstr>
      <vt:lpstr>PowerPoint Presentation</vt:lpstr>
      <vt:lpstr>PowerPoint Presentation</vt:lpstr>
      <vt:lpstr>PowerPoint Presentation</vt:lpstr>
      <vt:lpstr>Medical Diagnosis</vt:lpstr>
      <vt:lpstr>Fraud Detection</vt:lpstr>
      <vt:lpstr>Fraud Detection: Na Lie by Data Science Nigeria</vt:lpstr>
      <vt:lpstr>Financial Services</vt:lpstr>
      <vt:lpstr>Traffic Solution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Olubayo Adekanmbi [MTN Nigeria - Golden Plaza]</dc:creator>
  <cp:lastModifiedBy>Ezekiel Ogundepo</cp:lastModifiedBy>
  <cp:revision>41</cp:revision>
  <dcterms:created xsi:type="dcterms:W3CDTF">2019-05-31T16:12:40Z</dcterms:created>
  <dcterms:modified xsi:type="dcterms:W3CDTF">2021-02-15T11:54:13Z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b8b729-aaf5-4dda-a63b-be659d0bf6e1_Enabled">
    <vt:lpwstr>True</vt:lpwstr>
  </property>
  <property fmtid="{D5CDD505-2E9C-101B-9397-08002B2CF9AE}" pid="3" name="MSIP_Label_24b8b729-aaf5-4dda-a63b-be659d0bf6e1_SiteId">
    <vt:lpwstr>c9b9cb50-3644-4db4-a267-fa84df2f4ceb</vt:lpwstr>
  </property>
  <property fmtid="{D5CDD505-2E9C-101B-9397-08002B2CF9AE}" pid="4" name="MSIP_Label_24b8b729-aaf5-4dda-a63b-be659d0bf6e1_Owner">
    <vt:lpwstr>olubaya@mtn.com.ng</vt:lpwstr>
  </property>
  <property fmtid="{D5CDD505-2E9C-101B-9397-08002B2CF9AE}" pid="5" name="MSIP_Label_24b8b729-aaf5-4dda-a63b-be659d0bf6e1_SetDate">
    <vt:lpwstr>2019-05-31T16:13:39.5385618Z</vt:lpwstr>
  </property>
  <property fmtid="{D5CDD505-2E9C-101B-9397-08002B2CF9AE}" pid="6" name="MSIP_Label_24b8b729-aaf5-4dda-a63b-be659d0bf6e1_Name">
    <vt:lpwstr>Internal</vt:lpwstr>
  </property>
  <property fmtid="{D5CDD505-2E9C-101B-9397-08002B2CF9AE}" pid="7" name="MSIP_Label_24b8b729-aaf5-4dda-a63b-be659d0bf6e1_Application">
    <vt:lpwstr>Microsoft Azure Information Protection</vt:lpwstr>
  </property>
  <property fmtid="{D5CDD505-2E9C-101B-9397-08002B2CF9AE}" pid="8" name="MSIP_Label_24b8b729-aaf5-4dda-a63b-be659d0bf6e1_Extended_MSFT_Method">
    <vt:lpwstr>Automatic</vt:lpwstr>
  </property>
  <property fmtid="{D5CDD505-2E9C-101B-9397-08002B2CF9AE}" pid="9" name="Sensitivity">
    <vt:lpwstr>Internal</vt:lpwstr>
  </property>
</Properties>
</file>